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DCB"/>
          </a:solidFill>
        </a:fill>
      </a:tcStyle>
    </a:wholeTbl>
    <a:band2H>
      <a:tcTxStyle b="def" i="def"/>
      <a:tcStyle>
        <a:tcBdr/>
        <a:fill>
          <a:solidFill>
            <a:srgbClr val="ECEF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DE"/>
          </a:solidFill>
        </a:fill>
      </a:tcStyle>
    </a:wholeTbl>
    <a:band2H>
      <a:tcTxStyle b="def" i="def"/>
      <a:tcStyle>
        <a:tcBdr/>
        <a:fill>
          <a:solidFill>
            <a:srgbClr val="E8EB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4CD"/>
          </a:solidFill>
        </a:fill>
      </a:tcStyle>
    </a:wholeTbl>
    <a:band2H>
      <a:tcTxStyle b="def" i="def"/>
      <a:tcStyle>
        <a:tcBdr/>
        <a:fill>
          <a:solidFill>
            <a:srgbClr val="F9F2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1" name="Shape 221"/>
          <p:cNvSpPr/>
          <p:nvPr>
            <p:ph type="sldImg"/>
          </p:nvPr>
        </p:nvSpPr>
        <p:spPr>
          <a:xfrm>
            <a:off x="1143000" y="685800"/>
            <a:ext cx="4572000" cy="3429000"/>
          </a:xfrm>
          <a:prstGeom prst="rect">
            <a:avLst/>
          </a:prstGeom>
        </p:spPr>
        <p:txBody>
          <a:bodyPr/>
          <a:lstStyle/>
          <a:p>
            <a:pPr/>
          </a:p>
        </p:txBody>
      </p:sp>
      <p:sp>
        <p:nvSpPr>
          <p:cNvPr id="222" name="Shape 22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Garamond"/>
      </a:defRPr>
    </a:lvl1pPr>
    <a:lvl2pPr indent="228600" defTabSz="457200" latinLnBrk="0">
      <a:defRPr sz="1200">
        <a:latin typeface="+mn-lt"/>
        <a:ea typeface="+mn-ea"/>
        <a:cs typeface="+mn-cs"/>
        <a:sym typeface="Garamond"/>
      </a:defRPr>
    </a:lvl2pPr>
    <a:lvl3pPr indent="457200" defTabSz="457200" latinLnBrk="0">
      <a:defRPr sz="1200">
        <a:latin typeface="+mn-lt"/>
        <a:ea typeface="+mn-ea"/>
        <a:cs typeface="+mn-cs"/>
        <a:sym typeface="Garamond"/>
      </a:defRPr>
    </a:lvl3pPr>
    <a:lvl4pPr indent="685800" defTabSz="457200" latinLnBrk="0">
      <a:defRPr sz="1200">
        <a:latin typeface="+mn-lt"/>
        <a:ea typeface="+mn-ea"/>
        <a:cs typeface="+mn-cs"/>
        <a:sym typeface="Garamond"/>
      </a:defRPr>
    </a:lvl4pPr>
    <a:lvl5pPr indent="914400" defTabSz="457200" latinLnBrk="0">
      <a:defRPr sz="1200">
        <a:latin typeface="+mn-lt"/>
        <a:ea typeface="+mn-ea"/>
        <a:cs typeface="+mn-cs"/>
        <a:sym typeface="Garamond"/>
      </a:defRPr>
    </a:lvl5pPr>
    <a:lvl6pPr indent="1143000" defTabSz="457200" latinLnBrk="0">
      <a:defRPr sz="1200">
        <a:latin typeface="+mn-lt"/>
        <a:ea typeface="+mn-ea"/>
        <a:cs typeface="+mn-cs"/>
        <a:sym typeface="Garamond"/>
      </a:defRPr>
    </a:lvl6pPr>
    <a:lvl7pPr indent="1371600" defTabSz="457200" latinLnBrk="0">
      <a:defRPr sz="1200">
        <a:latin typeface="+mn-lt"/>
        <a:ea typeface="+mn-ea"/>
        <a:cs typeface="+mn-cs"/>
        <a:sym typeface="Garamond"/>
      </a:defRPr>
    </a:lvl7pPr>
    <a:lvl8pPr indent="1600200" defTabSz="457200" latinLnBrk="0">
      <a:defRPr sz="1200">
        <a:latin typeface="+mn-lt"/>
        <a:ea typeface="+mn-ea"/>
        <a:cs typeface="+mn-cs"/>
        <a:sym typeface="Garamond"/>
      </a:defRPr>
    </a:lvl8pPr>
    <a:lvl9pPr indent="1828800" defTabSz="457200" latinLnBrk="0">
      <a:defRPr sz="1200">
        <a:latin typeface="+mn-lt"/>
        <a:ea typeface="+mn-ea"/>
        <a:cs typeface="+mn-cs"/>
        <a:sym typeface="Garamond"/>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grpSp>
        <p:nvGrpSpPr>
          <p:cNvPr id="21" name="Group 6"/>
          <p:cNvGrpSpPr/>
          <p:nvPr/>
        </p:nvGrpSpPr>
        <p:grpSpPr>
          <a:xfrm>
            <a:off x="-16937" y="0"/>
            <a:ext cx="12231163" cy="6856216"/>
            <a:chOff x="-1" y="0"/>
            <a:chExt cx="12231162" cy="6856215"/>
          </a:xfrm>
        </p:grpSpPr>
        <p:pic>
          <p:nvPicPr>
            <p:cNvPr id="17" name="Picture 15" descr="Picture 15"/>
            <p:cNvPicPr>
              <a:picLocks noChangeAspect="1"/>
            </p:cNvPicPr>
            <p:nvPr/>
          </p:nvPicPr>
          <p:blipFill>
            <a:blip r:embed="rId2">
              <a:extLst/>
            </a:blip>
            <a:stretch>
              <a:fillRect/>
            </a:stretch>
          </p:blipFill>
          <p:spPr>
            <a:xfrm>
              <a:off x="16932" y="0"/>
              <a:ext cx="12188829" cy="6856216"/>
            </a:xfrm>
            <a:prstGeom prst="rect">
              <a:avLst/>
            </a:prstGeom>
            <a:ln w="12700" cap="flat">
              <a:noFill/>
              <a:miter lim="400000"/>
            </a:ln>
            <a:effectLst/>
          </p:spPr>
        </p:pic>
        <p:sp>
          <p:nvSpPr>
            <p:cNvPr id="18" name="Rectangle 25"/>
            <p:cNvSpPr/>
            <p:nvPr/>
          </p:nvSpPr>
          <p:spPr>
            <a:xfrm>
              <a:off x="2345265" y="1540930"/>
              <a:ext cx="7543805" cy="3835404"/>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19" name="Picture 16" descr="Picture 16"/>
            <p:cNvPicPr>
              <a:picLocks noChangeAspect="1"/>
            </p:cNvPicPr>
            <p:nvPr/>
          </p:nvPicPr>
          <p:blipFill>
            <a:blip r:embed="rId3">
              <a:extLst/>
            </a:blip>
            <a:stretch>
              <a:fillRect/>
            </a:stretch>
          </p:blipFill>
          <p:spPr>
            <a:xfrm>
              <a:off x="-2" y="3147609"/>
              <a:ext cx="2478027" cy="612650"/>
            </a:xfrm>
            <a:prstGeom prst="rect">
              <a:avLst/>
            </a:prstGeom>
            <a:ln w="12700" cap="flat">
              <a:noFill/>
              <a:miter lim="400000"/>
            </a:ln>
            <a:effectLst/>
          </p:spPr>
        </p:pic>
        <p:pic>
          <p:nvPicPr>
            <p:cNvPr id="20" name="Picture 19" descr="Picture 19"/>
            <p:cNvPicPr>
              <a:picLocks noChangeAspect="1"/>
            </p:cNvPicPr>
            <p:nvPr/>
          </p:nvPicPr>
          <p:blipFill>
            <a:blip r:embed="rId3">
              <a:extLst/>
            </a:blip>
            <a:stretch>
              <a:fillRect/>
            </a:stretch>
          </p:blipFill>
          <p:spPr>
            <a:xfrm>
              <a:off x="9753135" y="3147609"/>
              <a:ext cx="2478026" cy="612650"/>
            </a:xfrm>
            <a:prstGeom prst="rect">
              <a:avLst/>
            </a:prstGeom>
            <a:ln w="12700" cap="flat">
              <a:noFill/>
              <a:miter lim="400000"/>
            </a:ln>
            <a:effectLst/>
          </p:spPr>
        </p:pic>
      </p:grpSp>
      <p:sp>
        <p:nvSpPr>
          <p:cNvPr id="22" name="Texto del título"/>
          <p:cNvSpPr txBox="1"/>
          <p:nvPr>
            <p:ph type="title"/>
          </p:nvPr>
        </p:nvSpPr>
        <p:spPr>
          <a:xfrm>
            <a:off x="2692398" y="1871129"/>
            <a:ext cx="6815671" cy="1515536"/>
          </a:xfrm>
          <a:prstGeom prst="rect">
            <a:avLst/>
          </a:prstGeom>
        </p:spPr>
        <p:txBody>
          <a:bodyPr anchor="b"/>
          <a:lstStyle>
            <a:lvl1pPr>
              <a:defRPr sz="5400"/>
            </a:lvl1pPr>
          </a:lstStyle>
          <a:p>
            <a:pPr/>
            <a:r>
              <a:t>Texto del título</a:t>
            </a:r>
          </a:p>
        </p:txBody>
      </p:sp>
      <p:sp>
        <p:nvSpPr>
          <p:cNvPr id="23" name="Nivel de texto 1…"/>
          <p:cNvSpPr txBox="1"/>
          <p:nvPr>
            <p:ph type="body" sz="quarter" idx="1"/>
          </p:nvPr>
        </p:nvSpPr>
        <p:spPr>
          <a:xfrm>
            <a:off x="2692398" y="3657596"/>
            <a:ext cx="6815671" cy="1320804"/>
          </a:xfrm>
          <a:prstGeom prst="rect">
            <a:avLst/>
          </a:prstGeom>
        </p:spPr>
        <p:txBody>
          <a:bodyPr/>
          <a:lstStyle>
            <a:lvl1pPr marL="0" indent="0" algn="ctr">
              <a:buClrTx/>
              <a:buSzTx/>
              <a:buFontTx/>
              <a:buNone/>
              <a:defRPr sz="2100">
                <a:solidFill>
                  <a:srgbClr val="000000"/>
                </a:solidFill>
              </a:defRPr>
            </a:lvl1pPr>
            <a:lvl2pPr marL="0" indent="0" algn="ctr">
              <a:buClrTx/>
              <a:buSzTx/>
              <a:buFontTx/>
              <a:buNone/>
              <a:defRPr sz="2100">
                <a:solidFill>
                  <a:srgbClr val="000000"/>
                </a:solidFill>
              </a:defRPr>
            </a:lvl2pPr>
            <a:lvl3pPr marL="0" indent="0" algn="ctr">
              <a:buClrTx/>
              <a:buSzTx/>
              <a:buFontTx/>
              <a:buNone/>
              <a:defRPr sz="2100">
                <a:solidFill>
                  <a:srgbClr val="000000"/>
                </a:solidFill>
              </a:defRPr>
            </a:lvl3pPr>
            <a:lvl4pPr marL="0" indent="0" algn="ctr">
              <a:buClrTx/>
              <a:buSzTx/>
              <a:buFontTx/>
              <a:buNone/>
              <a:defRPr sz="2100">
                <a:solidFill>
                  <a:srgbClr val="000000"/>
                </a:solidFill>
              </a:defRPr>
            </a:lvl4pPr>
            <a:lvl5pPr marL="0" indent="0" algn="ctr">
              <a:buClrTx/>
              <a:buSzTx/>
              <a:buFontTx/>
              <a:buNone/>
              <a:defRPr sz="2100">
                <a:solidFill>
                  <a:srgbClr val="000000"/>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24" name="Straight Connector 14"/>
          <p:cNvSpPr/>
          <p:nvPr/>
        </p:nvSpPr>
        <p:spPr>
          <a:xfrm>
            <a:off x="2692399" y="3522131"/>
            <a:ext cx="6815667" cy="1"/>
          </a:xfrm>
          <a:prstGeom prst="line">
            <a:avLst/>
          </a:prstGeom>
          <a:ln w="15875">
            <a:solidFill>
              <a:schemeClr val="accent1"/>
            </a:solidFill>
          </a:ln>
        </p:spPr>
        <p:txBody>
          <a:bodyPr lIns="45718" tIns="45718" rIns="45718" bIns="45718"/>
          <a:lstStyle/>
          <a:p>
            <a:pPr/>
          </a:p>
        </p:txBody>
      </p:sp>
      <p:sp>
        <p:nvSpPr>
          <p:cNvPr id="25" name="Número de diapositiva"/>
          <p:cNvSpPr txBox="1"/>
          <p:nvPr>
            <p:ph type="sldNum" sz="quarter" idx="2"/>
          </p:nvPr>
        </p:nvSpPr>
        <p:spPr>
          <a:xfrm>
            <a:off x="9284866" y="5055444"/>
            <a:ext cx="223201" cy="24383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anoramic Picture with Caption">
    <p:spTree>
      <p:nvGrpSpPr>
        <p:cNvPr id="1" name=""/>
        <p:cNvGrpSpPr/>
        <p:nvPr/>
      </p:nvGrpSpPr>
      <p:grpSpPr>
        <a:xfrm>
          <a:off x="0" y="0"/>
          <a:ext cx="0" cy="0"/>
          <a:chOff x="0" y="0"/>
          <a:chExt cx="0" cy="0"/>
        </a:xfrm>
      </p:grpSpPr>
      <p:grpSp>
        <p:nvGrpSpPr>
          <p:cNvPr id="130" name="Group 6"/>
          <p:cNvGrpSpPr/>
          <p:nvPr/>
        </p:nvGrpSpPr>
        <p:grpSpPr>
          <a:xfrm>
            <a:off x="-15738" y="0"/>
            <a:ext cx="12229965" cy="6856216"/>
            <a:chOff x="0" y="0"/>
            <a:chExt cx="12229964" cy="6856215"/>
          </a:xfrm>
        </p:grpSpPr>
        <p:pic>
          <p:nvPicPr>
            <p:cNvPr id="126"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127"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128"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129"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131" name="Texto del título"/>
          <p:cNvSpPr txBox="1"/>
          <p:nvPr>
            <p:ph type="title"/>
          </p:nvPr>
        </p:nvSpPr>
        <p:spPr>
          <a:xfrm>
            <a:off x="1295400" y="4815413"/>
            <a:ext cx="9609668" cy="566740"/>
          </a:xfrm>
          <a:prstGeom prst="rect">
            <a:avLst/>
          </a:prstGeom>
        </p:spPr>
        <p:txBody>
          <a:bodyPr anchor="b"/>
          <a:lstStyle>
            <a:lvl1pPr>
              <a:defRPr sz="2400"/>
            </a:lvl1pPr>
          </a:lstStyle>
          <a:p>
            <a:pPr/>
            <a:r>
              <a:t>Texto del título</a:t>
            </a:r>
          </a:p>
        </p:txBody>
      </p:sp>
      <p:sp>
        <p:nvSpPr>
          <p:cNvPr id="132" name="Picture Placeholder 2"/>
          <p:cNvSpPr/>
          <p:nvPr>
            <p:ph type="pic" idx="21"/>
          </p:nvPr>
        </p:nvSpPr>
        <p:spPr>
          <a:xfrm>
            <a:off x="1041425" y="1041399"/>
            <a:ext cx="10105975" cy="3335869"/>
          </a:xfrm>
          <a:prstGeom prst="rect">
            <a:avLst/>
          </a:prstGeom>
          <a:ln w="57150">
            <a:solidFill>
              <a:srgbClr val="808080"/>
            </a:solidFill>
            <a:miter lim="800000"/>
          </a:ln>
        </p:spPr>
        <p:txBody>
          <a:bodyPr lIns="91439" tIns="45719" rIns="91439" bIns="45719">
            <a:noAutofit/>
          </a:bodyPr>
          <a:lstStyle/>
          <a:p>
            <a:pPr/>
          </a:p>
        </p:txBody>
      </p:sp>
      <p:sp>
        <p:nvSpPr>
          <p:cNvPr id="133" name="Nivel de texto 1…"/>
          <p:cNvSpPr txBox="1"/>
          <p:nvPr>
            <p:ph type="body" sz="quarter" idx="1"/>
          </p:nvPr>
        </p:nvSpPr>
        <p:spPr>
          <a:xfrm>
            <a:off x="1295400" y="5382152"/>
            <a:ext cx="9609668" cy="493714"/>
          </a:xfrm>
          <a:prstGeom prst="rect">
            <a:avLst/>
          </a:prstGeom>
        </p:spPr>
        <p:txBody>
          <a:bodyPr/>
          <a:lstStyle>
            <a:lvl1pPr marL="0" indent="0" algn="ctr">
              <a:buClrTx/>
              <a:buSzTx/>
              <a:buFontTx/>
              <a:buNone/>
              <a:defRPr sz="1400"/>
            </a:lvl1pPr>
            <a:lvl2pPr marL="0" indent="0" algn="ctr">
              <a:buClrTx/>
              <a:buSzTx/>
              <a:buFontTx/>
              <a:buNone/>
              <a:defRPr sz="1400"/>
            </a:lvl2pPr>
            <a:lvl3pPr marL="0" indent="0" algn="ctr">
              <a:buClrTx/>
              <a:buSzTx/>
              <a:buFontTx/>
              <a:buNone/>
              <a:defRPr sz="1400"/>
            </a:lvl3pPr>
            <a:lvl4pPr marL="0" indent="0" algn="ctr">
              <a:buClrTx/>
              <a:buSzTx/>
              <a:buFontTx/>
              <a:buNone/>
              <a:defRPr sz="1400"/>
            </a:lvl4pPr>
            <a:lvl5pPr marL="0" indent="0" algn="ctr">
              <a:buClrTx/>
              <a:buSzTx/>
              <a:buFontTx/>
              <a:buNone/>
              <a:defRPr sz="1400"/>
            </a:lvl5pPr>
          </a:lstStyle>
          <a:p>
            <a:pPr/>
            <a:r>
              <a:t>Nivel de texto 1</a:t>
            </a:r>
          </a:p>
          <a:p>
            <a:pPr lvl="1"/>
            <a:r>
              <a:t>Nivel de texto 2</a:t>
            </a:r>
          </a:p>
          <a:p>
            <a:pPr lvl="2"/>
            <a:r>
              <a:t>Nivel de texto 3</a:t>
            </a:r>
          </a:p>
          <a:p>
            <a:pPr lvl="3"/>
            <a:r>
              <a:t>Nivel de texto 4</a:t>
            </a:r>
          </a:p>
          <a:p>
            <a:pPr lvl="4"/>
            <a:r>
              <a:t>Nivel de texto 5</a:t>
            </a:r>
          </a:p>
        </p:txBody>
      </p:sp>
      <p:sp>
        <p:nvSpPr>
          <p:cNvPr id="13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aption">
    <p:spTree>
      <p:nvGrpSpPr>
        <p:cNvPr id="1" name=""/>
        <p:cNvGrpSpPr/>
        <p:nvPr/>
      </p:nvGrpSpPr>
      <p:grpSpPr>
        <a:xfrm>
          <a:off x="0" y="0"/>
          <a:ext cx="0" cy="0"/>
          <a:chOff x="0" y="0"/>
          <a:chExt cx="0" cy="0"/>
        </a:xfrm>
      </p:grpSpPr>
      <p:grpSp>
        <p:nvGrpSpPr>
          <p:cNvPr id="145" name="Group 6"/>
          <p:cNvGrpSpPr/>
          <p:nvPr/>
        </p:nvGrpSpPr>
        <p:grpSpPr>
          <a:xfrm>
            <a:off x="-15738" y="0"/>
            <a:ext cx="12229965" cy="6856216"/>
            <a:chOff x="0" y="0"/>
            <a:chExt cx="12229964" cy="6856215"/>
          </a:xfrm>
        </p:grpSpPr>
        <p:pic>
          <p:nvPicPr>
            <p:cNvPr id="141"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142"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143"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144"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146" name="Texto del título"/>
          <p:cNvSpPr txBox="1"/>
          <p:nvPr>
            <p:ph type="title"/>
          </p:nvPr>
        </p:nvSpPr>
        <p:spPr>
          <a:xfrm>
            <a:off x="1303867" y="982132"/>
            <a:ext cx="9592734" cy="2954870"/>
          </a:xfrm>
          <a:prstGeom prst="rect">
            <a:avLst/>
          </a:prstGeom>
        </p:spPr>
        <p:txBody>
          <a:bodyPr/>
          <a:lstStyle>
            <a:lvl1pPr>
              <a:defRPr sz="3200"/>
            </a:lvl1pPr>
          </a:lstStyle>
          <a:p>
            <a:pPr/>
            <a:r>
              <a:t>Texto del título</a:t>
            </a:r>
          </a:p>
        </p:txBody>
      </p:sp>
      <p:sp>
        <p:nvSpPr>
          <p:cNvPr id="147" name="Nivel de texto 1…"/>
          <p:cNvSpPr txBox="1"/>
          <p:nvPr>
            <p:ph type="body" sz="quarter" idx="1"/>
          </p:nvPr>
        </p:nvSpPr>
        <p:spPr>
          <a:xfrm>
            <a:off x="1303867" y="4343398"/>
            <a:ext cx="9592734" cy="1532469"/>
          </a:xfrm>
          <a:prstGeom prst="rect">
            <a:avLst/>
          </a:prstGeom>
        </p:spPr>
        <p:txBody>
          <a:bodyPr anchor="ctr"/>
          <a:lstStyle>
            <a:lvl1pPr marL="0" indent="0" algn="ctr">
              <a:buClrTx/>
              <a:buSzTx/>
              <a:buFontTx/>
              <a:buNone/>
              <a:defRPr sz="2000">
                <a:solidFill>
                  <a:srgbClr val="000000"/>
                </a:solidFill>
              </a:defRPr>
            </a:lvl1pPr>
            <a:lvl2pPr marL="0" indent="0" algn="ctr">
              <a:buClrTx/>
              <a:buSzTx/>
              <a:buFontTx/>
              <a:buNone/>
              <a:defRPr sz="2000">
                <a:solidFill>
                  <a:srgbClr val="000000"/>
                </a:solidFill>
              </a:defRPr>
            </a:lvl2pPr>
            <a:lvl3pPr marL="0" indent="0" algn="ctr">
              <a:buClrTx/>
              <a:buSzTx/>
              <a:buFontTx/>
              <a:buNone/>
              <a:defRPr sz="2000">
                <a:solidFill>
                  <a:srgbClr val="000000"/>
                </a:solidFill>
              </a:defRPr>
            </a:lvl3pPr>
            <a:lvl4pPr marL="0" indent="0" algn="ctr">
              <a:buClrTx/>
              <a:buSzTx/>
              <a:buFontTx/>
              <a:buNone/>
              <a:defRPr sz="2000">
                <a:solidFill>
                  <a:srgbClr val="000000"/>
                </a:solidFill>
              </a:defRPr>
            </a:lvl4pPr>
            <a:lvl5pPr marL="0" indent="0" algn="ctr">
              <a:buClrTx/>
              <a:buSzTx/>
              <a:buFontTx/>
              <a:buNone/>
              <a:defRPr sz="2000">
                <a:solidFill>
                  <a:srgbClr val="000000"/>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148" name="Straight Connector 14"/>
          <p:cNvSpPr/>
          <p:nvPr/>
        </p:nvSpPr>
        <p:spPr>
          <a:xfrm>
            <a:off x="1396169" y="4140198"/>
            <a:ext cx="9407299" cy="1"/>
          </a:xfrm>
          <a:prstGeom prst="line">
            <a:avLst/>
          </a:prstGeom>
          <a:ln w="15875">
            <a:solidFill>
              <a:schemeClr val="accent1"/>
            </a:solidFill>
          </a:ln>
        </p:spPr>
        <p:txBody>
          <a:bodyPr lIns="45718" tIns="45718" rIns="45718" bIns="45718"/>
          <a:lstStyle/>
          <a:p>
            <a:pPr/>
          </a:p>
        </p:txBody>
      </p:sp>
      <p:sp>
        <p:nvSpPr>
          <p:cNvPr id="14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with Caption">
    <p:spTree>
      <p:nvGrpSpPr>
        <p:cNvPr id="1" name=""/>
        <p:cNvGrpSpPr/>
        <p:nvPr/>
      </p:nvGrpSpPr>
      <p:grpSpPr>
        <a:xfrm>
          <a:off x="0" y="0"/>
          <a:ext cx="0" cy="0"/>
          <a:chOff x="0" y="0"/>
          <a:chExt cx="0" cy="0"/>
        </a:xfrm>
      </p:grpSpPr>
      <p:grpSp>
        <p:nvGrpSpPr>
          <p:cNvPr id="160" name="Group 6"/>
          <p:cNvGrpSpPr/>
          <p:nvPr/>
        </p:nvGrpSpPr>
        <p:grpSpPr>
          <a:xfrm>
            <a:off x="-15738" y="0"/>
            <a:ext cx="12229965" cy="6856216"/>
            <a:chOff x="0" y="0"/>
            <a:chExt cx="12229964" cy="6856215"/>
          </a:xfrm>
        </p:grpSpPr>
        <p:pic>
          <p:nvPicPr>
            <p:cNvPr id="156"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157"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158"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159"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161" name="Texto del título"/>
          <p:cNvSpPr txBox="1"/>
          <p:nvPr>
            <p:ph type="title"/>
          </p:nvPr>
        </p:nvSpPr>
        <p:spPr>
          <a:xfrm>
            <a:off x="1446212" y="982132"/>
            <a:ext cx="9296400" cy="2370670"/>
          </a:xfrm>
          <a:prstGeom prst="rect">
            <a:avLst/>
          </a:prstGeom>
        </p:spPr>
        <p:txBody>
          <a:bodyPr/>
          <a:lstStyle>
            <a:lvl1pPr>
              <a:defRPr sz="3200">
                <a:solidFill>
                  <a:srgbClr val="000000"/>
                </a:solidFill>
              </a:defRPr>
            </a:lvl1pPr>
          </a:lstStyle>
          <a:p>
            <a:pPr/>
            <a:r>
              <a:t>Texto del título</a:t>
            </a:r>
          </a:p>
        </p:txBody>
      </p:sp>
      <p:sp>
        <p:nvSpPr>
          <p:cNvPr id="162" name="Nivel de texto 1…"/>
          <p:cNvSpPr txBox="1"/>
          <p:nvPr>
            <p:ph type="body" sz="quarter" idx="1"/>
          </p:nvPr>
        </p:nvSpPr>
        <p:spPr>
          <a:xfrm>
            <a:off x="1674810" y="3352800"/>
            <a:ext cx="8839205" cy="584200"/>
          </a:xfrm>
          <a:prstGeom prst="rect">
            <a:avLst/>
          </a:prstGeom>
        </p:spPr>
        <p:txBody>
          <a:bodyPr anchor="ctr"/>
          <a:lstStyle>
            <a:lvl1pPr marL="0" indent="0" algn="r">
              <a:buClrTx/>
              <a:buSzTx/>
              <a:buFontTx/>
              <a:buNone/>
              <a:defRPr sz="2000"/>
            </a:lvl1pPr>
            <a:lvl2pPr marL="0" indent="0" algn="r">
              <a:buClrTx/>
              <a:buSzTx/>
              <a:buFontTx/>
              <a:buNone/>
              <a:defRPr sz="2000"/>
            </a:lvl2pPr>
            <a:lvl3pPr marL="0" indent="0" algn="r">
              <a:buClrTx/>
              <a:buSzTx/>
              <a:buFontTx/>
              <a:buNone/>
              <a:defRPr sz="2000"/>
            </a:lvl3pPr>
            <a:lvl4pPr marL="0" indent="0" algn="r">
              <a:buClrTx/>
              <a:buSzTx/>
              <a:buFontTx/>
              <a:buNone/>
              <a:defRPr sz="2000"/>
            </a:lvl4pPr>
            <a:lvl5pPr marL="0" indent="0" algn="r">
              <a:buClrTx/>
              <a:buSzTx/>
              <a:buFontTx/>
              <a:buNone/>
              <a:defRPr sz="2000"/>
            </a:lvl5pPr>
          </a:lstStyle>
          <a:p>
            <a:pPr/>
            <a:r>
              <a:t>Nivel de texto 1</a:t>
            </a:r>
          </a:p>
          <a:p>
            <a:pPr lvl="1"/>
            <a:r>
              <a:t>Nivel de texto 2</a:t>
            </a:r>
          </a:p>
          <a:p>
            <a:pPr lvl="2"/>
            <a:r>
              <a:t>Nivel de texto 3</a:t>
            </a:r>
          </a:p>
          <a:p>
            <a:pPr lvl="3"/>
            <a:r>
              <a:t>Nivel de texto 4</a:t>
            </a:r>
          </a:p>
          <a:p>
            <a:pPr lvl="4"/>
            <a:r>
              <a:t>Nivel de texto 5</a:t>
            </a:r>
          </a:p>
        </p:txBody>
      </p:sp>
      <p:sp>
        <p:nvSpPr>
          <p:cNvPr id="163" name="Text Placeholder 2"/>
          <p:cNvSpPr/>
          <p:nvPr>
            <p:ph type="body" sz="quarter" idx="21"/>
          </p:nvPr>
        </p:nvSpPr>
        <p:spPr>
          <a:xfrm>
            <a:off x="1295399" y="4343398"/>
            <a:ext cx="9609670" cy="1532469"/>
          </a:xfrm>
          <a:prstGeom prst="rect">
            <a:avLst/>
          </a:prstGeom>
        </p:spPr>
        <p:txBody>
          <a:bodyPr anchor="ctr"/>
          <a:lstStyle/>
          <a:p>
            <a:pPr/>
          </a:p>
        </p:txBody>
      </p:sp>
      <p:sp>
        <p:nvSpPr>
          <p:cNvPr id="164" name="TextBox 13"/>
          <p:cNvSpPr txBox="1"/>
          <p:nvPr/>
        </p:nvSpPr>
        <p:spPr>
          <a:xfrm>
            <a:off x="862012" y="555129"/>
            <a:ext cx="609602" cy="1234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8000">
                <a:latin typeface="+mn-lt"/>
                <a:ea typeface="+mn-ea"/>
                <a:cs typeface="+mn-cs"/>
                <a:sym typeface="Garamond"/>
              </a:defRPr>
            </a:lvl1pPr>
          </a:lstStyle>
          <a:p>
            <a:pPr/>
            <a:r>
              <a:t>“</a:t>
            </a:r>
          </a:p>
        </p:txBody>
      </p:sp>
      <p:sp>
        <p:nvSpPr>
          <p:cNvPr id="165" name="TextBox 14"/>
          <p:cNvSpPr txBox="1"/>
          <p:nvPr/>
        </p:nvSpPr>
        <p:spPr>
          <a:xfrm>
            <a:off x="10600266" y="2503038"/>
            <a:ext cx="609602" cy="1234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8000">
                <a:latin typeface="+mn-lt"/>
                <a:ea typeface="+mn-ea"/>
                <a:cs typeface="+mn-cs"/>
                <a:sym typeface="Garamond"/>
              </a:defRPr>
            </a:lvl1pPr>
          </a:lstStyle>
          <a:p>
            <a:pPr/>
            <a:r>
              <a:t>”</a:t>
            </a:r>
          </a:p>
        </p:txBody>
      </p:sp>
      <p:sp>
        <p:nvSpPr>
          <p:cNvPr id="166" name="Straight Connector 18"/>
          <p:cNvSpPr/>
          <p:nvPr/>
        </p:nvSpPr>
        <p:spPr>
          <a:xfrm>
            <a:off x="1396169" y="4140198"/>
            <a:ext cx="9407299" cy="1"/>
          </a:xfrm>
          <a:prstGeom prst="line">
            <a:avLst/>
          </a:prstGeom>
          <a:ln w="15875">
            <a:solidFill>
              <a:schemeClr val="accent1"/>
            </a:solidFill>
          </a:ln>
        </p:spPr>
        <p:txBody>
          <a:bodyPr lIns="45718" tIns="45718" rIns="45718" bIns="45718"/>
          <a:lstStyle/>
          <a:p>
            <a:pPr/>
          </a:p>
        </p:txBody>
      </p:sp>
      <p:sp>
        <p:nvSpPr>
          <p:cNvPr id="16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Name Card">
    <p:spTree>
      <p:nvGrpSpPr>
        <p:cNvPr id="1" name=""/>
        <p:cNvGrpSpPr/>
        <p:nvPr/>
      </p:nvGrpSpPr>
      <p:grpSpPr>
        <a:xfrm>
          <a:off x="0" y="0"/>
          <a:ext cx="0" cy="0"/>
          <a:chOff x="0" y="0"/>
          <a:chExt cx="0" cy="0"/>
        </a:xfrm>
      </p:grpSpPr>
      <p:grpSp>
        <p:nvGrpSpPr>
          <p:cNvPr id="178" name="Group 6"/>
          <p:cNvGrpSpPr/>
          <p:nvPr/>
        </p:nvGrpSpPr>
        <p:grpSpPr>
          <a:xfrm>
            <a:off x="-15738" y="0"/>
            <a:ext cx="12229965" cy="6856216"/>
            <a:chOff x="0" y="0"/>
            <a:chExt cx="12229964" cy="6856215"/>
          </a:xfrm>
        </p:grpSpPr>
        <p:pic>
          <p:nvPicPr>
            <p:cNvPr id="174"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175"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176"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177"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179" name="Texto del título"/>
          <p:cNvSpPr txBox="1"/>
          <p:nvPr>
            <p:ph type="title"/>
          </p:nvPr>
        </p:nvSpPr>
        <p:spPr>
          <a:xfrm>
            <a:off x="1295402" y="3308579"/>
            <a:ext cx="9609668" cy="1468802"/>
          </a:xfrm>
          <a:prstGeom prst="rect">
            <a:avLst/>
          </a:prstGeom>
        </p:spPr>
        <p:txBody>
          <a:bodyPr anchor="b"/>
          <a:lstStyle>
            <a:lvl1pPr algn="l">
              <a:defRPr sz="3200"/>
            </a:lvl1pPr>
          </a:lstStyle>
          <a:p>
            <a:pPr/>
            <a:r>
              <a:t>Texto del título</a:t>
            </a:r>
          </a:p>
        </p:txBody>
      </p:sp>
      <p:sp>
        <p:nvSpPr>
          <p:cNvPr id="180" name="Nivel de texto 1…"/>
          <p:cNvSpPr txBox="1"/>
          <p:nvPr>
            <p:ph type="body" sz="quarter" idx="1"/>
          </p:nvPr>
        </p:nvSpPr>
        <p:spPr>
          <a:xfrm>
            <a:off x="1295400" y="4777380"/>
            <a:ext cx="9609670" cy="860402"/>
          </a:xfrm>
          <a:prstGeom prst="rect">
            <a:avLst/>
          </a:prstGeom>
        </p:spPr>
        <p:txBody>
          <a:bodyPr/>
          <a:lstStyle>
            <a:lvl1pPr marL="0" indent="0">
              <a:buClrTx/>
              <a:buSzTx/>
              <a:buFontTx/>
              <a:buNone/>
              <a:defRPr sz="2000">
                <a:solidFill>
                  <a:srgbClr val="000000"/>
                </a:solidFill>
              </a:defRPr>
            </a:lvl1pPr>
            <a:lvl2pPr marL="0" indent="0">
              <a:buClrTx/>
              <a:buSzTx/>
              <a:buFontTx/>
              <a:buNone/>
              <a:defRPr sz="2000">
                <a:solidFill>
                  <a:srgbClr val="000000"/>
                </a:solidFill>
              </a:defRPr>
            </a:lvl2pPr>
            <a:lvl3pPr marL="0" indent="0">
              <a:buClrTx/>
              <a:buSzTx/>
              <a:buFontTx/>
              <a:buNone/>
              <a:defRPr sz="2000">
                <a:solidFill>
                  <a:srgbClr val="000000"/>
                </a:solidFill>
              </a:defRPr>
            </a:lvl3pPr>
            <a:lvl4pPr marL="0" indent="0">
              <a:buClrTx/>
              <a:buSzTx/>
              <a:buFontTx/>
              <a:buNone/>
              <a:defRPr sz="2000">
                <a:solidFill>
                  <a:srgbClr val="000000"/>
                </a:solidFill>
              </a:defRPr>
            </a:lvl4pPr>
            <a:lvl5pPr marL="0" indent="0">
              <a:buClrTx/>
              <a:buSzTx/>
              <a:buFontTx/>
              <a:buNone/>
              <a:defRPr sz="2000">
                <a:solidFill>
                  <a:srgbClr val="000000"/>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1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Name Card">
    <p:spTree>
      <p:nvGrpSpPr>
        <p:cNvPr id="1" name=""/>
        <p:cNvGrpSpPr/>
        <p:nvPr/>
      </p:nvGrpSpPr>
      <p:grpSpPr>
        <a:xfrm>
          <a:off x="0" y="0"/>
          <a:ext cx="0" cy="0"/>
          <a:chOff x="0" y="0"/>
          <a:chExt cx="0" cy="0"/>
        </a:xfrm>
      </p:grpSpPr>
      <p:grpSp>
        <p:nvGrpSpPr>
          <p:cNvPr id="192" name="Group 6"/>
          <p:cNvGrpSpPr/>
          <p:nvPr/>
        </p:nvGrpSpPr>
        <p:grpSpPr>
          <a:xfrm>
            <a:off x="-15738" y="0"/>
            <a:ext cx="12229965" cy="6856216"/>
            <a:chOff x="0" y="0"/>
            <a:chExt cx="12229964" cy="6856215"/>
          </a:xfrm>
        </p:grpSpPr>
        <p:pic>
          <p:nvPicPr>
            <p:cNvPr id="188"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189"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190"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191"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193" name="Texto del título"/>
          <p:cNvSpPr txBox="1"/>
          <p:nvPr>
            <p:ph type="title"/>
          </p:nvPr>
        </p:nvSpPr>
        <p:spPr>
          <a:xfrm>
            <a:off x="1446212" y="982132"/>
            <a:ext cx="9296400" cy="2243670"/>
          </a:xfrm>
          <a:prstGeom prst="rect">
            <a:avLst/>
          </a:prstGeom>
        </p:spPr>
        <p:txBody>
          <a:bodyPr/>
          <a:lstStyle>
            <a:lvl1pPr>
              <a:defRPr sz="3200">
                <a:solidFill>
                  <a:srgbClr val="000000"/>
                </a:solidFill>
              </a:defRPr>
            </a:lvl1pPr>
          </a:lstStyle>
          <a:p>
            <a:pPr/>
            <a:r>
              <a:t>Texto del título</a:t>
            </a:r>
          </a:p>
        </p:txBody>
      </p:sp>
      <p:sp>
        <p:nvSpPr>
          <p:cNvPr id="194" name="Nivel de texto 1…"/>
          <p:cNvSpPr txBox="1"/>
          <p:nvPr>
            <p:ph type="body" sz="quarter" idx="1"/>
          </p:nvPr>
        </p:nvSpPr>
        <p:spPr>
          <a:xfrm>
            <a:off x="1295400" y="3639310"/>
            <a:ext cx="9609670" cy="886970"/>
          </a:xfrm>
          <a:prstGeom prst="rect">
            <a:avLst/>
          </a:prstGeom>
        </p:spPr>
        <p:txBody>
          <a:bodyPr anchor="b"/>
          <a:lstStyle>
            <a:lvl1pPr marL="0" indent="0">
              <a:buClrTx/>
              <a:buSzTx/>
              <a:buFontTx/>
              <a:buNone/>
              <a:defRPr>
                <a:solidFill>
                  <a:srgbClr val="000000"/>
                </a:solidFill>
              </a:defRPr>
            </a:lvl1pPr>
            <a:lvl2pPr marL="0" indent="0">
              <a:buClrTx/>
              <a:buSzTx/>
              <a:buFontTx/>
              <a:buNone/>
              <a:defRPr>
                <a:solidFill>
                  <a:srgbClr val="000000"/>
                </a:solidFill>
              </a:defRPr>
            </a:lvl2pPr>
            <a:lvl3pPr marL="0" indent="0">
              <a:buClrTx/>
              <a:buSzTx/>
              <a:buFontTx/>
              <a:buNone/>
              <a:defRPr>
                <a:solidFill>
                  <a:srgbClr val="000000"/>
                </a:solidFill>
              </a:defRPr>
            </a:lvl3pPr>
            <a:lvl4pPr marL="0" indent="0">
              <a:buClrTx/>
              <a:buSzTx/>
              <a:buFontTx/>
              <a:buNone/>
              <a:defRPr>
                <a:solidFill>
                  <a:srgbClr val="000000"/>
                </a:solidFill>
              </a:defRPr>
            </a:lvl4pPr>
            <a:lvl5pPr marL="0" indent="0">
              <a:buClrTx/>
              <a:buSzTx/>
              <a:buFontTx/>
              <a:buNone/>
              <a:defRPr>
                <a:solidFill>
                  <a:srgbClr val="000000"/>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195" name="Text Placeholder 2"/>
          <p:cNvSpPr/>
          <p:nvPr>
            <p:ph type="body" sz="quarter" idx="21"/>
          </p:nvPr>
        </p:nvSpPr>
        <p:spPr>
          <a:xfrm>
            <a:off x="1295400" y="4529666"/>
            <a:ext cx="9609671" cy="1346202"/>
          </a:xfrm>
          <a:prstGeom prst="rect">
            <a:avLst/>
          </a:prstGeom>
        </p:spPr>
        <p:txBody>
          <a:bodyPr/>
          <a:lstStyle/>
          <a:p>
            <a:pPr/>
          </a:p>
        </p:txBody>
      </p:sp>
      <p:sp>
        <p:nvSpPr>
          <p:cNvPr id="196" name="TextBox 11"/>
          <p:cNvSpPr txBox="1"/>
          <p:nvPr/>
        </p:nvSpPr>
        <p:spPr>
          <a:xfrm>
            <a:off x="862012" y="555129"/>
            <a:ext cx="609602" cy="1234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8000">
                <a:latin typeface="+mn-lt"/>
                <a:ea typeface="+mn-ea"/>
                <a:cs typeface="+mn-cs"/>
                <a:sym typeface="Garamond"/>
              </a:defRPr>
            </a:lvl1pPr>
          </a:lstStyle>
          <a:p>
            <a:pPr/>
            <a:r>
              <a:t>“</a:t>
            </a:r>
          </a:p>
        </p:txBody>
      </p:sp>
      <p:sp>
        <p:nvSpPr>
          <p:cNvPr id="197" name="TextBox 12"/>
          <p:cNvSpPr txBox="1"/>
          <p:nvPr/>
        </p:nvSpPr>
        <p:spPr>
          <a:xfrm>
            <a:off x="10600266" y="2274429"/>
            <a:ext cx="609602" cy="1234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8000">
                <a:latin typeface="+mn-lt"/>
                <a:ea typeface="+mn-ea"/>
                <a:cs typeface="+mn-cs"/>
                <a:sym typeface="Garamond"/>
              </a:defRPr>
            </a:lvl1pPr>
          </a:lstStyle>
          <a:p>
            <a:pPr/>
            <a:r>
              <a:t>”</a:t>
            </a:r>
          </a:p>
        </p:txBody>
      </p:sp>
      <p:sp>
        <p:nvSpPr>
          <p:cNvPr id="198" name="Straight Connector 25"/>
          <p:cNvSpPr/>
          <p:nvPr/>
        </p:nvSpPr>
        <p:spPr>
          <a:xfrm>
            <a:off x="1396169" y="3429000"/>
            <a:ext cx="9407299" cy="0"/>
          </a:xfrm>
          <a:prstGeom prst="line">
            <a:avLst/>
          </a:prstGeom>
          <a:ln w="15875">
            <a:solidFill>
              <a:schemeClr val="accent1"/>
            </a:solidFill>
          </a:ln>
        </p:spPr>
        <p:txBody>
          <a:bodyPr lIns="45718" tIns="45718" rIns="45718" bIns="45718"/>
          <a:lstStyle/>
          <a:p>
            <a:pPr/>
          </a:p>
        </p:txBody>
      </p:sp>
      <p:sp>
        <p:nvSpPr>
          <p:cNvPr id="1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rue or False">
    <p:spTree>
      <p:nvGrpSpPr>
        <p:cNvPr id="1" name=""/>
        <p:cNvGrpSpPr/>
        <p:nvPr/>
      </p:nvGrpSpPr>
      <p:grpSpPr>
        <a:xfrm>
          <a:off x="0" y="0"/>
          <a:ext cx="0" cy="0"/>
          <a:chOff x="0" y="0"/>
          <a:chExt cx="0" cy="0"/>
        </a:xfrm>
      </p:grpSpPr>
      <p:grpSp>
        <p:nvGrpSpPr>
          <p:cNvPr id="210" name="Group 6"/>
          <p:cNvGrpSpPr/>
          <p:nvPr/>
        </p:nvGrpSpPr>
        <p:grpSpPr>
          <a:xfrm>
            <a:off x="-15738" y="0"/>
            <a:ext cx="12229965" cy="6856216"/>
            <a:chOff x="0" y="0"/>
            <a:chExt cx="12229964" cy="6856215"/>
          </a:xfrm>
        </p:grpSpPr>
        <p:pic>
          <p:nvPicPr>
            <p:cNvPr id="206"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207"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208"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209"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211" name="Texto del título"/>
          <p:cNvSpPr txBox="1"/>
          <p:nvPr>
            <p:ph type="title"/>
          </p:nvPr>
        </p:nvSpPr>
        <p:spPr>
          <a:xfrm>
            <a:off x="1295400" y="982132"/>
            <a:ext cx="9609668" cy="2243670"/>
          </a:xfrm>
          <a:prstGeom prst="rect">
            <a:avLst/>
          </a:prstGeom>
        </p:spPr>
        <p:txBody>
          <a:bodyPr/>
          <a:lstStyle/>
          <a:p>
            <a:pPr/>
            <a:r>
              <a:t>Texto del título</a:t>
            </a:r>
          </a:p>
        </p:txBody>
      </p:sp>
      <p:sp>
        <p:nvSpPr>
          <p:cNvPr id="212" name="Nivel de texto 1…"/>
          <p:cNvSpPr txBox="1"/>
          <p:nvPr>
            <p:ph type="body" sz="quarter" idx="1"/>
          </p:nvPr>
        </p:nvSpPr>
        <p:spPr>
          <a:xfrm>
            <a:off x="1295400" y="3630167"/>
            <a:ext cx="9609670" cy="841250"/>
          </a:xfrm>
          <a:prstGeom prst="rect">
            <a:avLst/>
          </a:prstGeom>
        </p:spPr>
        <p:txBody>
          <a:bodyPr anchor="b"/>
          <a:lstStyle>
            <a:lvl1pPr marL="0" indent="0">
              <a:buClrTx/>
              <a:buSzTx/>
              <a:buFontTx/>
              <a:buNone/>
              <a:defRPr sz="2800">
                <a:solidFill>
                  <a:srgbClr val="000000"/>
                </a:solidFill>
              </a:defRPr>
            </a:lvl1pPr>
            <a:lvl2pPr marL="0" indent="0">
              <a:buClrTx/>
              <a:buSzTx/>
              <a:buFontTx/>
              <a:buNone/>
              <a:defRPr sz="2800">
                <a:solidFill>
                  <a:srgbClr val="000000"/>
                </a:solidFill>
              </a:defRPr>
            </a:lvl2pPr>
            <a:lvl3pPr marL="0" indent="0">
              <a:buClrTx/>
              <a:buSzTx/>
              <a:buFontTx/>
              <a:buNone/>
              <a:defRPr sz="2800">
                <a:solidFill>
                  <a:srgbClr val="000000"/>
                </a:solidFill>
              </a:defRPr>
            </a:lvl3pPr>
            <a:lvl4pPr marL="0" indent="0">
              <a:buClrTx/>
              <a:buSzTx/>
              <a:buFontTx/>
              <a:buNone/>
              <a:defRPr sz="2800">
                <a:solidFill>
                  <a:srgbClr val="000000"/>
                </a:solidFill>
              </a:defRPr>
            </a:lvl4pPr>
            <a:lvl5pPr marL="0" indent="0">
              <a:buClrTx/>
              <a:buSzTx/>
              <a:buFontTx/>
              <a:buNone/>
              <a:defRPr sz="2800">
                <a:solidFill>
                  <a:srgbClr val="000000"/>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213" name="Text Placeholder 2"/>
          <p:cNvSpPr/>
          <p:nvPr>
            <p:ph type="body" sz="quarter" idx="21"/>
          </p:nvPr>
        </p:nvSpPr>
        <p:spPr>
          <a:xfrm>
            <a:off x="1295400" y="4470398"/>
            <a:ext cx="9609671" cy="1405469"/>
          </a:xfrm>
          <a:prstGeom prst="rect">
            <a:avLst/>
          </a:prstGeom>
        </p:spPr>
        <p:txBody>
          <a:bodyPr/>
          <a:lstStyle/>
          <a:p>
            <a:pPr/>
          </a:p>
        </p:txBody>
      </p:sp>
      <p:sp>
        <p:nvSpPr>
          <p:cNvPr id="214" name="Straight Connector 14"/>
          <p:cNvSpPr/>
          <p:nvPr/>
        </p:nvSpPr>
        <p:spPr>
          <a:xfrm>
            <a:off x="1396169" y="3429000"/>
            <a:ext cx="9407299" cy="0"/>
          </a:xfrm>
          <a:prstGeom prst="line">
            <a:avLst/>
          </a:prstGeom>
          <a:ln w="15875">
            <a:solidFill>
              <a:schemeClr val="accent1"/>
            </a:solidFill>
          </a:ln>
        </p:spPr>
        <p:txBody>
          <a:bodyPr lIns="45718" tIns="45718" rIns="45718" bIns="45718"/>
          <a:lstStyle/>
          <a:p>
            <a:pPr/>
          </a:p>
        </p:txBody>
      </p:sp>
      <p:sp>
        <p:nvSpPr>
          <p:cNvPr id="21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2" name="Texto del título"/>
          <p:cNvSpPr txBox="1"/>
          <p:nvPr>
            <p:ph type="title"/>
          </p:nvPr>
        </p:nvSpPr>
        <p:spPr>
          <a:prstGeom prst="rect">
            <a:avLst/>
          </a:prstGeom>
        </p:spPr>
        <p:txBody>
          <a:bodyPr/>
          <a:lstStyle/>
          <a:p>
            <a:pPr/>
            <a:r>
              <a:t>Texto del título</a:t>
            </a:r>
          </a:p>
        </p:txBody>
      </p:sp>
      <p:sp>
        <p:nvSpPr>
          <p:cNvPr id="33" name="Nivel de texto 1…"/>
          <p:cNvSpPr txBox="1"/>
          <p:nvPr>
            <p:ph type="body" sz="half" idx="1"/>
          </p:nvPr>
        </p:nvSpPr>
        <p:spPr>
          <a:xfrm>
            <a:off x="1295400" y="2556930"/>
            <a:ext cx="9601198" cy="3318940"/>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3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spTree>
      <p:nvGrpSpPr>
        <p:cNvPr id="1" name=""/>
        <p:cNvGrpSpPr/>
        <p:nvPr/>
      </p:nvGrpSpPr>
      <p:grpSpPr>
        <a:xfrm>
          <a:off x="0" y="0"/>
          <a:ext cx="0" cy="0"/>
          <a:chOff x="0" y="0"/>
          <a:chExt cx="0" cy="0"/>
        </a:xfrm>
      </p:grpSpPr>
      <p:grpSp>
        <p:nvGrpSpPr>
          <p:cNvPr id="45" name="Group 6"/>
          <p:cNvGrpSpPr/>
          <p:nvPr/>
        </p:nvGrpSpPr>
        <p:grpSpPr>
          <a:xfrm>
            <a:off x="-15738" y="0"/>
            <a:ext cx="12229965" cy="6856216"/>
            <a:chOff x="0" y="0"/>
            <a:chExt cx="12229964" cy="6856215"/>
          </a:xfrm>
        </p:grpSpPr>
        <p:pic>
          <p:nvPicPr>
            <p:cNvPr id="41"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42"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43"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44"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46" name="Texto del título"/>
          <p:cNvSpPr txBox="1"/>
          <p:nvPr>
            <p:ph type="title"/>
          </p:nvPr>
        </p:nvSpPr>
        <p:spPr>
          <a:xfrm>
            <a:off x="2015069" y="1752606"/>
            <a:ext cx="8158689" cy="1822514"/>
          </a:xfrm>
          <a:prstGeom prst="rect">
            <a:avLst/>
          </a:prstGeom>
        </p:spPr>
        <p:txBody>
          <a:bodyPr anchor="b"/>
          <a:lstStyle/>
          <a:p>
            <a:pPr/>
            <a:r>
              <a:t>Texto del título</a:t>
            </a:r>
          </a:p>
        </p:txBody>
      </p:sp>
      <p:sp>
        <p:nvSpPr>
          <p:cNvPr id="47" name="Nivel de texto 1…"/>
          <p:cNvSpPr txBox="1"/>
          <p:nvPr>
            <p:ph type="body" sz="quarter" idx="1"/>
          </p:nvPr>
        </p:nvSpPr>
        <p:spPr>
          <a:xfrm>
            <a:off x="2015065" y="3846050"/>
            <a:ext cx="8158693" cy="954549"/>
          </a:xfrm>
          <a:prstGeom prst="rect">
            <a:avLst/>
          </a:prstGeom>
        </p:spPr>
        <p:txBody>
          <a:bodyPr/>
          <a:lstStyle>
            <a:lvl1pPr marL="0" indent="0" algn="ctr">
              <a:buClrTx/>
              <a:buSzTx/>
              <a:buFontTx/>
              <a:buNone/>
              <a:defRPr>
                <a:solidFill>
                  <a:srgbClr val="000000"/>
                </a:solidFill>
              </a:defRPr>
            </a:lvl1pPr>
            <a:lvl2pPr marL="0" indent="0" algn="ctr">
              <a:buClrTx/>
              <a:buSzTx/>
              <a:buFontTx/>
              <a:buNone/>
              <a:defRPr>
                <a:solidFill>
                  <a:srgbClr val="000000"/>
                </a:solidFill>
              </a:defRPr>
            </a:lvl2pPr>
            <a:lvl3pPr marL="0" indent="0" algn="ctr">
              <a:buClrTx/>
              <a:buSzTx/>
              <a:buFontTx/>
              <a:buNone/>
              <a:defRPr>
                <a:solidFill>
                  <a:srgbClr val="000000"/>
                </a:solidFill>
              </a:defRPr>
            </a:lvl3pPr>
            <a:lvl4pPr marL="0" indent="0" algn="ctr">
              <a:buClrTx/>
              <a:buSzTx/>
              <a:buFontTx/>
              <a:buNone/>
              <a:defRPr>
                <a:solidFill>
                  <a:srgbClr val="000000"/>
                </a:solidFill>
              </a:defRPr>
            </a:lvl4pPr>
            <a:lvl5pPr marL="0" indent="0" algn="ctr">
              <a:buClrTx/>
              <a:buSzTx/>
              <a:buFontTx/>
              <a:buNone/>
              <a:defRPr>
                <a:solidFill>
                  <a:srgbClr val="000000"/>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48" name="Straight Connector 15"/>
          <p:cNvSpPr/>
          <p:nvPr/>
        </p:nvSpPr>
        <p:spPr>
          <a:xfrm>
            <a:off x="2012723" y="3710585"/>
            <a:ext cx="8163382" cy="1"/>
          </a:xfrm>
          <a:prstGeom prst="line">
            <a:avLst/>
          </a:prstGeom>
          <a:ln w="15875">
            <a:solidFill>
              <a:schemeClr val="accent1"/>
            </a:solidFill>
          </a:ln>
        </p:spPr>
        <p:txBody>
          <a:bodyPr lIns="45718" tIns="45718" rIns="45718" bIns="45718"/>
          <a:lstStyle/>
          <a:p>
            <a:pPr/>
          </a:p>
        </p:txBody>
      </p:sp>
      <p:sp>
        <p:nvSpPr>
          <p:cNvPr id="4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56" name="Texto del título"/>
          <p:cNvSpPr txBox="1"/>
          <p:nvPr>
            <p:ph type="title"/>
          </p:nvPr>
        </p:nvSpPr>
        <p:spPr>
          <a:prstGeom prst="rect">
            <a:avLst/>
          </a:prstGeom>
        </p:spPr>
        <p:txBody>
          <a:bodyPr/>
          <a:lstStyle/>
          <a:p>
            <a:pPr/>
            <a:r>
              <a:t>Texto del título</a:t>
            </a:r>
          </a:p>
        </p:txBody>
      </p:sp>
      <p:sp>
        <p:nvSpPr>
          <p:cNvPr id="57" name="Nivel de texto 1…"/>
          <p:cNvSpPr txBox="1"/>
          <p:nvPr>
            <p:ph type="body" sz="quarter" idx="1"/>
          </p:nvPr>
        </p:nvSpPr>
        <p:spPr>
          <a:xfrm>
            <a:off x="1298447" y="2560320"/>
            <a:ext cx="4718306" cy="3310130"/>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5" name="Texto del título"/>
          <p:cNvSpPr txBox="1"/>
          <p:nvPr>
            <p:ph type="title"/>
          </p:nvPr>
        </p:nvSpPr>
        <p:spPr>
          <a:prstGeom prst="rect">
            <a:avLst/>
          </a:prstGeom>
        </p:spPr>
        <p:txBody>
          <a:bodyPr/>
          <a:lstStyle/>
          <a:p>
            <a:pPr/>
            <a:r>
              <a:t>Texto del título</a:t>
            </a:r>
          </a:p>
        </p:txBody>
      </p:sp>
      <p:sp>
        <p:nvSpPr>
          <p:cNvPr id="66" name="Nivel de texto 1…"/>
          <p:cNvSpPr txBox="1"/>
          <p:nvPr>
            <p:ph type="body" sz="quarter" idx="1"/>
          </p:nvPr>
        </p:nvSpPr>
        <p:spPr>
          <a:xfrm>
            <a:off x="1295400" y="2658533"/>
            <a:ext cx="4718304" cy="576264"/>
          </a:xfrm>
          <a:prstGeom prst="rect">
            <a:avLst/>
          </a:prstGeom>
        </p:spPr>
        <p:txBody>
          <a:bodyPr anchor="b"/>
          <a:lstStyle>
            <a:lvl1pPr marL="0" indent="0">
              <a:buClrTx/>
              <a:buSzTx/>
              <a:buFontTx/>
              <a:buNone/>
              <a:defRPr sz="2800">
                <a:solidFill>
                  <a:schemeClr val="accent1"/>
                </a:solidFill>
              </a:defRPr>
            </a:lvl1pPr>
            <a:lvl2pPr marL="0" indent="0">
              <a:buClrTx/>
              <a:buSzTx/>
              <a:buFontTx/>
              <a:buNone/>
              <a:defRPr sz="2800">
                <a:solidFill>
                  <a:schemeClr val="accent1"/>
                </a:solidFill>
              </a:defRPr>
            </a:lvl2pPr>
            <a:lvl3pPr marL="0" indent="0">
              <a:buClrTx/>
              <a:buSzTx/>
              <a:buFontTx/>
              <a:buNone/>
              <a:defRPr sz="2800">
                <a:solidFill>
                  <a:schemeClr val="accent1"/>
                </a:solidFill>
              </a:defRPr>
            </a:lvl3pPr>
            <a:lvl4pPr marL="0" indent="0">
              <a:buClrTx/>
              <a:buSzTx/>
              <a:buFontTx/>
              <a:buNone/>
              <a:defRPr sz="2800">
                <a:solidFill>
                  <a:schemeClr val="accent1"/>
                </a:solidFill>
              </a:defRPr>
            </a:lvl4pPr>
            <a:lvl5pPr marL="0" indent="0">
              <a:buClrTx/>
              <a:buSzTx/>
              <a:buFontTx/>
              <a:buNone/>
              <a:defRPr sz="2800">
                <a:solidFill>
                  <a:schemeClr val="accent1"/>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67" name="Text Placeholder 4"/>
          <p:cNvSpPr/>
          <p:nvPr>
            <p:ph type="body" sz="quarter" idx="21"/>
          </p:nvPr>
        </p:nvSpPr>
        <p:spPr>
          <a:xfrm>
            <a:off x="6180670" y="2658533"/>
            <a:ext cx="4718306" cy="576264"/>
          </a:xfrm>
          <a:prstGeom prst="rect">
            <a:avLst/>
          </a:prstGeom>
        </p:spPr>
        <p:txBody>
          <a:bodyPr anchor="b"/>
          <a:lstStyle/>
          <a:p>
            <a:pPr/>
          </a:p>
        </p:txBody>
      </p:sp>
      <p:sp>
        <p:nvSpPr>
          <p:cNvPr id="6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5" name="Texto del título"/>
          <p:cNvSpPr txBox="1"/>
          <p:nvPr>
            <p:ph type="title"/>
          </p:nvPr>
        </p:nvSpPr>
        <p:spPr>
          <a:prstGeom prst="rect">
            <a:avLst/>
          </a:prstGeom>
        </p:spPr>
        <p:txBody>
          <a:bodyPr/>
          <a:lstStyle/>
          <a:p>
            <a:pPr/>
            <a:r>
              <a:t>Texto del título</a:t>
            </a:r>
          </a:p>
        </p:txBody>
      </p:sp>
      <p:sp>
        <p:nvSpPr>
          <p:cNvPr id="7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grpSp>
        <p:nvGrpSpPr>
          <p:cNvPr id="87" name="Group 6"/>
          <p:cNvGrpSpPr/>
          <p:nvPr/>
        </p:nvGrpSpPr>
        <p:grpSpPr>
          <a:xfrm>
            <a:off x="-15738" y="0"/>
            <a:ext cx="12229965" cy="6856216"/>
            <a:chOff x="0" y="0"/>
            <a:chExt cx="12229964" cy="6856215"/>
          </a:xfrm>
        </p:grpSpPr>
        <p:pic>
          <p:nvPicPr>
            <p:cNvPr id="83"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84"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85"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86"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8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spTree>
      <p:nvGrpSpPr>
        <p:cNvPr id="1" name=""/>
        <p:cNvGrpSpPr/>
        <p:nvPr/>
      </p:nvGrpSpPr>
      <p:grpSpPr>
        <a:xfrm>
          <a:off x="0" y="0"/>
          <a:ext cx="0" cy="0"/>
          <a:chOff x="0" y="0"/>
          <a:chExt cx="0" cy="0"/>
        </a:xfrm>
      </p:grpSpPr>
      <p:grpSp>
        <p:nvGrpSpPr>
          <p:cNvPr id="99" name="Group 6"/>
          <p:cNvGrpSpPr/>
          <p:nvPr/>
        </p:nvGrpSpPr>
        <p:grpSpPr>
          <a:xfrm>
            <a:off x="-15738" y="0"/>
            <a:ext cx="12229965" cy="6856216"/>
            <a:chOff x="0" y="0"/>
            <a:chExt cx="12229964" cy="6856215"/>
          </a:xfrm>
        </p:grpSpPr>
        <p:pic>
          <p:nvPicPr>
            <p:cNvPr id="95"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96"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97"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98"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100" name="Texto del título"/>
          <p:cNvSpPr txBox="1"/>
          <p:nvPr>
            <p:ph type="title"/>
          </p:nvPr>
        </p:nvSpPr>
        <p:spPr>
          <a:xfrm>
            <a:off x="1293811" y="1388534"/>
            <a:ext cx="3718455" cy="1371602"/>
          </a:xfrm>
          <a:prstGeom prst="rect">
            <a:avLst/>
          </a:prstGeom>
        </p:spPr>
        <p:txBody>
          <a:bodyPr anchor="b"/>
          <a:lstStyle>
            <a:lvl1pPr>
              <a:defRPr sz="2400"/>
            </a:lvl1pPr>
          </a:lstStyle>
          <a:p>
            <a:pPr/>
            <a:r>
              <a:t>Texto del título</a:t>
            </a:r>
          </a:p>
        </p:txBody>
      </p:sp>
      <p:sp>
        <p:nvSpPr>
          <p:cNvPr id="101" name="Nivel de texto 1…"/>
          <p:cNvSpPr txBox="1"/>
          <p:nvPr>
            <p:ph type="body" sz="half" idx="1"/>
          </p:nvPr>
        </p:nvSpPr>
        <p:spPr>
          <a:xfrm>
            <a:off x="5418668" y="982131"/>
            <a:ext cx="5469468" cy="4893737"/>
          </a:xfrm>
          <a:prstGeom prst="rect">
            <a:avLst/>
          </a:prstGeom>
        </p:spPr>
        <p:txBody>
          <a:bodyPr anchor="ctr"/>
          <a:lstStyle/>
          <a:p>
            <a:pPr/>
            <a:r>
              <a:t>Nivel de texto 1</a:t>
            </a:r>
          </a:p>
          <a:p>
            <a:pPr lvl="1"/>
            <a:r>
              <a:t>Nivel de texto 2</a:t>
            </a:r>
          </a:p>
          <a:p>
            <a:pPr lvl="2"/>
            <a:r>
              <a:t>Nivel de texto 3</a:t>
            </a:r>
          </a:p>
          <a:p>
            <a:pPr lvl="3"/>
            <a:r>
              <a:t>Nivel de texto 4</a:t>
            </a:r>
          </a:p>
          <a:p>
            <a:pPr lvl="4"/>
            <a:r>
              <a:t>Nivel de texto 5</a:t>
            </a:r>
          </a:p>
        </p:txBody>
      </p:sp>
      <p:sp>
        <p:nvSpPr>
          <p:cNvPr id="102" name="Text Placeholder 3"/>
          <p:cNvSpPr/>
          <p:nvPr>
            <p:ph type="body" sz="quarter" idx="21"/>
          </p:nvPr>
        </p:nvSpPr>
        <p:spPr>
          <a:xfrm>
            <a:off x="1293811" y="3031064"/>
            <a:ext cx="3718455" cy="2438407"/>
          </a:xfrm>
          <a:prstGeom prst="rect">
            <a:avLst/>
          </a:prstGeom>
        </p:spPr>
        <p:txBody>
          <a:bodyPr/>
          <a:lstStyle/>
          <a:p>
            <a:pPr/>
          </a:p>
        </p:txBody>
      </p:sp>
      <p:sp>
        <p:nvSpPr>
          <p:cNvPr id="103" name="Straight Connector 15"/>
          <p:cNvSpPr/>
          <p:nvPr/>
        </p:nvSpPr>
        <p:spPr>
          <a:xfrm>
            <a:off x="1396169" y="2912532"/>
            <a:ext cx="3514500" cy="3"/>
          </a:xfrm>
          <a:prstGeom prst="line">
            <a:avLst/>
          </a:prstGeom>
          <a:ln w="15875">
            <a:solidFill>
              <a:schemeClr val="accent1"/>
            </a:solidFill>
          </a:ln>
        </p:spPr>
        <p:txBody>
          <a:bodyPr lIns="45718" tIns="45718" rIns="45718" bIns="45718"/>
          <a:lstStyle/>
          <a:p>
            <a:pPr/>
          </a:p>
        </p:txBody>
      </p:sp>
      <p:sp>
        <p:nvSpPr>
          <p:cNvPr id="10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grpSp>
        <p:nvGrpSpPr>
          <p:cNvPr id="115" name="Group 6"/>
          <p:cNvGrpSpPr/>
          <p:nvPr/>
        </p:nvGrpSpPr>
        <p:grpSpPr>
          <a:xfrm>
            <a:off x="-15738" y="0"/>
            <a:ext cx="12229965" cy="6856216"/>
            <a:chOff x="0" y="0"/>
            <a:chExt cx="12229964" cy="6856215"/>
          </a:xfrm>
        </p:grpSpPr>
        <p:pic>
          <p:nvPicPr>
            <p:cNvPr id="111" name="Picture 7" descr="Picture 7"/>
            <p:cNvPicPr>
              <a:picLocks noChangeAspect="1"/>
            </p:cNvPicPr>
            <p:nvPr/>
          </p:nvPicPr>
          <p:blipFill>
            <a:blip r:embed="rId2">
              <a:extLst/>
            </a:blip>
            <a:stretch>
              <a:fillRect/>
            </a:stretch>
          </p:blipFill>
          <p:spPr>
            <a:xfrm>
              <a:off x="15736" y="0"/>
              <a:ext cx="12188828" cy="6856216"/>
            </a:xfrm>
            <a:prstGeom prst="rect">
              <a:avLst/>
            </a:prstGeom>
            <a:ln w="12700" cap="flat">
              <a:noFill/>
              <a:miter lim="400000"/>
            </a:ln>
            <a:effectLst/>
          </p:spPr>
        </p:pic>
        <p:sp>
          <p:nvSpPr>
            <p:cNvPr id="112"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113" name="Picture 9" descr="Picture 9"/>
            <p:cNvPicPr>
              <a:picLocks noChangeAspect="1"/>
            </p:cNvPicPr>
            <p:nvPr/>
          </p:nvPicPr>
          <p:blipFill>
            <a:blip r:embed="rId3">
              <a:extLst/>
            </a:blip>
            <a:stretch>
              <a:fillRect/>
            </a:stretch>
          </p:blipFill>
          <p:spPr>
            <a:xfrm>
              <a:off x="-1" y="3153832"/>
              <a:ext cx="777242" cy="606427"/>
            </a:xfrm>
            <a:prstGeom prst="rect">
              <a:avLst/>
            </a:prstGeom>
            <a:ln w="12700" cap="flat">
              <a:noFill/>
              <a:miter lim="400000"/>
            </a:ln>
            <a:effectLst/>
          </p:spPr>
        </p:pic>
        <p:pic>
          <p:nvPicPr>
            <p:cNvPr id="114" name="Picture 10" descr="Picture 10"/>
            <p:cNvPicPr>
              <a:picLocks noChangeAspect="1"/>
            </p:cNvPicPr>
            <p:nvPr/>
          </p:nvPicPr>
          <p:blipFill>
            <a:blip r:embed="rId3">
              <a:extLst/>
            </a:blip>
            <a:stretch>
              <a:fillRect/>
            </a:stretch>
          </p:blipFill>
          <p:spPr>
            <a:xfrm>
              <a:off x="11452722" y="3153832"/>
              <a:ext cx="777242" cy="606427"/>
            </a:xfrm>
            <a:prstGeom prst="rect">
              <a:avLst/>
            </a:prstGeom>
            <a:ln w="12700" cap="flat">
              <a:noFill/>
              <a:miter lim="400000"/>
            </a:ln>
            <a:effectLst/>
          </p:spPr>
        </p:pic>
      </p:grpSp>
      <p:sp>
        <p:nvSpPr>
          <p:cNvPr id="116" name="Texto del título"/>
          <p:cNvSpPr txBox="1"/>
          <p:nvPr>
            <p:ph type="title"/>
          </p:nvPr>
        </p:nvSpPr>
        <p:spPr>
          <a:xfrm>
            <a:off x="1295399" y="1883830"/>
            <a:ext cx="6241816" cy="1371602"/>
          </a:xfrm>
          <a:prstGeom prst="rect">
            <a:avLst/>
          </a:prstGeom>
        </p:spPr>
        <p:txBody>
          <a:bodyPr anchor="b"/>
          <a:lstStyle>
            <a:lvl1pPr>
              <a:defRPr sz="2800"/>
            </a:lvl1pPr>
          </a:lstStyle>
          <a:p>
            <a:pPr/>
            <a:r>
              <a:t>Texto del título</a:t>
            </a:r>
          </a:p>
        </p:txBody>
      </p:sp>
      <p:sp>
        <p:nvSpPr>
          <p:cNvPr id="117" name="Picture Placeholder 2"/>
          <p:cNvSpPr/>
          <p:nvPr>
            <p:ph type="pic" sz="quarter" idx="21"/>
          </p:nvPr>
        </p:nvSpPr>
        <p:spPr>
          <a:xfrm>
            <a:off x="8094829" y="1041400"/>
            <a:ext cx="3063350" cy="4775200"/>
          </a:xfrm>
          <a:prstGeom prst="rect">
            <a:avLst/>
          </a:prstGeom>
          <a:ln w="57150">
            <a:solidFill>
              <a:srgbClr val="808080"/>
            </a:solidFill>
            <a:miter lim="800000"/>
          </a:ln>
        </p:spPr>
        <p:txBody>
          <a:bodyPr lIns="91439" tIns="45719" rIns="91439" bIns="45719">
            <a:noAutofit/>
          </a:bodyPr>
          <a:lstStyle/>
          <a:p>
            <a:pPr/>
          </a:p>
        </p:txBody>
      </p:sp>
      <p:sp>
        <p:nvSpPr>
          <p:cNvPr id="118" name="Nivel de texto 1…"/>
          <p:cNvSpPr txBox="1"/>
          <p:nvPr>
            <p:ph type="body" sz="quarter" idx="1"/>
          </p:nvPr>
        </p:nvSpPr>
        <p:spPr>
          <a:xfrm>
            <a:off x="1295399" y="3255431"/>
            <a:ext cx="6241816" cy="1828802"/>
          </a:xfrm>
          <a:prstGeom prst="rect">
            <a:avLst/>
          </a:prstGeom>
        </p:spPr>
        <p:txBody>
          <a:bodyPr/>
          <a:lstStyle>
            <a:lvl1pPr marL="0" indent="0" algn="ctr">
              <a:buClrTx/>
              <a:buSzTx/>
              <a:buFontTx/>
              <a:buNone/>
              <a:defRPr sz="1800"/>
            </a:lvl1pPr>
            <a:lvl2pPr marL="0" indent="0" algn="ctr">
              <a:buClrTx/>
              <a:buSzTx/>
              <a:buFontTx/>
              <a:buNone/>
              <a:defRPr sz="1800"/>
            </a:lvl2pPr>
            <a:lvl3pPr marL="0" indent="0" algn="ctr">
              <a:buClrTx/>
              <a:buSzTx/>
              <a:buFontTx/>
              <a:buNone/>
              <a:defRPr sz="1800"/>
            </a:lvl3pPr>
            <a:lvl4pPr marL="0" indent="0" algn="ctr">
              <a:buClrTx/>
              <a:buSzTx/>
              <a:buFontTx/>
              <a:buNone/>
              <a:defRPr sz="1800"/>
            </a:lvl4pPr>
            <a:lvl5pPr marL="0" indent="0" algn="ctr">
              <a:buClrTx/>
              <a:buSzTx/>
              <a:buFontTx/>
              <a:buNone/>
              <a:defRPr sz="1800"/>
            </a:lvl5pPr>
          </a:lstStyle>
          <a:p>
            <a:pPr/>
            <a:r>
              <a:t>Nivel de texto 1</a:t>
            </a:r>
          </a:p>
          <a:p>
            <a:pPr lvl="1"/>
            <a:r>
              <a:t>Nivel de texto 2</a:t>
            </a:r>
          </a:p>
          <a:p>
            <a:pPr lvl="2"/>
            <a:r>
              <a:t>Nivel de texto 3</a:t>
            </a:r>
          </a:p>
          <a:p>
            <a:pPr lvl="3"/>
            <a:r>
              <a:t>Nivel de texto 4</a:t>
            </a:r>
          </a:p>
          <a:p>
            <a:pPr lvl="4"/>
            <a:r>
              <a:t>Nivel de texto 5</a:t>
            </a:r>
          </a:p>
        </p:txBody>
      </p:sp>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6" name="Group 6"/>
          <p:cNvGrpSpPr/>
          <p:nvPr/>
        </p:nvGrpSpPr>
        <p:grpSpPr>
          <a:xfrm>
            <a:off x="-15738" y="0"/>
            <a:ext cx="12229965" cy="6856216"/>
            <a:chOff x="0" y="0"/>
            <a:chExt cx="12229964" cy="6856215"/>
          </a:xfrm>
        </p:grpSpPr>
        <p:pic>
          <p:nvPicPr>
            <p:cNvPr id="2" name="Picture 7" descr="Picture 7"/>
            <p:cNvPicPr>
              <a:picLocks noChangeAspect="1"/>
            </p:cNvPicPr>
            <p:nvPr/>
          </p:nvPicPr>
          <p:blipFill>
            <a:blip r:embed="rId3">
              <a:extLst/>
            </a:blip>
            <a:stretch>
              <a:fillRect/>
            </a:stretch>
          </p:blipFill>
          <p:spPr>
            <a:xfrm>
              <a:off x="15736" y="0"/>
              <a:ext cx="12188828" cy="6856216"/>
            </a:xfrm>
            <a:prstGeom prst="rect">
              <a:avLst/>
            </a:prstGeom>
            <a:ln w="12700" cap="flat">
              <a:noFill/>
              <a:miter lim="400000"/>
            </a:ln>
            <a:effectLst/>
          </p:spPr>
        </p:pic>
        <p:sp>
          <p:nvSpPr>
            <p:cNvPr id="3" name="Rectangle 8"/>
            <p:cNvSpPr/>
            <p:nvPr/>
          </p:nvSpPr>
          <p:spPr>
            <a:xfrm>
              <a:off x="623748" y="609600"/>
              <a:ext cx="10972803" cy="5638802"/>
            </a:xfrm>
            <a:prstGeom prst="rect">
              <a:avLst/>
            </a:prstGeom>
            <a:noFill/>
            <a:ln w="15875" cap="flat">
              <a:solidFill>
                <a:schemeClr val="accent1"/>
              </a:solidFill>
              <a:prstDash val="solid"/>
              <a:miter lim="800000"/>
            </a:ln>
            <a:effectLst/>
          </p:spPr>
          <p:txBody>
            <a:bodyPr wrap="square" lIns="45718" tIns="45718" rIns="45718" bIns="45718" numCol="1" anchor="t">
              <a:noAutofit/>
            </a:bodyPr>
            <a:lstStyle/>
            <a:p>
              <a:pPr>
                <a:defRPr>
                  <a:latin typeface="+mn-lt"/>
                  <a:ea typeface="+mn-ea"/>
                  <a:cs typeface="+mn-cs"/>
                  <a:sym typeface="Garamond"/>
                </a:defRPr>
              </a:pPr>
            </a:p>
          </p:txBody>
        </p:sp>
        <p:pic>
          <p:nvPicPr>
            <p:cNvPr id="4" name="Picture 9" descr="Picture 9"/>
            <p:cNvPicPr>
              <a:picLocks noChangeAspect="1"/>
            </p:cNvPicPr>
            <p:nvPr/>
          </p:nvPicPr>
          <p:blipFill>
            <a:blip r:embed="rId4">
              <a:extLst/>
            </a:blip>
            <a:stretch>
              <a:fillRect/>
            </a:stretch>
          </p:blipFill>
          <p:spPr>
            <a:xfrm>
              <a:off x="-1" y="3153832"/>
              <a:ext cx="777242" cy="606427"/>
            </a:xfrm>
            <a:prstGeom prst="rect">
              <a:avLst/>
            </a:prstGeom>
            <a:ln w="12700" cap="flat">
              <a:noFill/>
              <a:miter lim="400000"/>
            </a:ln>
            <a:effectLst/>
          </p:spPr>
        </p:pic>
        <p:pic>
          <p:nvPicPr>
            <p:cNvPr id="5" name="Picture 10" descr="Picture 10"/>
            <p:cNvPicPr>
              <a:picLocks noChangeAspect="1"/>
            </p:cNvPicPr>
            <p:nvPr/>
          </p:nvPicPr>
          <p:blipFill>
            <a:blip r:embed="rId4">
              <a:extLst/>
            </a:blip>
            <a:stretch>
              <a:fillRect/>
            </a:stretch>
          </p:blipFill>
          <p:spPr>
            <a:xfrm>
              <a:off x="11452722" y="3153832"/>
              <a:ext cx="777242" cy="606427"/>
            </a:xfrm>
            <a:prstGeom prst="rect">
              <a:avLst/>
            </a:prstGeom>
            <a:ln w="12700" cap="flat">
              <a:noFill/>
              <a:miter lim="400000"/>
            </a:ln>
            <a:effectLst/>
          </p:spPr>
        </p:pic>
      </p:grpSp>
      <p:sp>
        <p:nvSpPr>
          <p:cNvPr id="7" name="Texto del título"/>
          <p:cNvSpPr txBox="1"/>
          <p:nvPr>
            <p:ph type="title"/>
          </p:nvPr>
        </p:nvSpPr>
        <p:spPr>
          <a:xfrm>
            <a:off x="1295402" y="982132"/>
            <a:ext cx="9601197" cy="130386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Texto del título</a:t>
            </a:r>
          </a:p>
        </p:txBody>
      </p:sp>
      <p:sp>
        <p:nvSpPr>
          <p:cNvPr id="8" name="Straight Connector 13"/>
          <p:cNvSpPr/>
          <p:nvPr/>
        </p:nvSpPr>
        <p:spPr>
          <a:xfrm>
            <a:off x="1396169" y="2421465"/>
            <a:ext cx="9407299" cy="1"/>
          </a:xfrm>
          <a:prstGeom prst="line">
            <a:avLst/>
          </a:prstGeom>
          <a:ln w="15875">
            <a:solidFill>
              <a:schemeClr val="accent1"/>
            </a:solidFill>
          </a:ln>
        </p:spPr>
        <p:txBody>
          <a:bodyPr lIns="45718" tIns="45718" rIns="45718" bIns="45718"/>
          <a:lstStyle/>
          <a:p>
            <a:pPr/>
          </a:p>
        </p:txBody>
      </p:sp>
      <p:sp>
        <p:nvSpPr>
          <p:cNvPr id="9" name="Nivel de texto 1…"/>
          <p:cNvSpPr txBox="1"/>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10" name="Número de diapositiva"/>
          <p:cNvSpPr txBox="1"/>
          <p:nvPr>
            <p:ph type="sldNum" sz="quarter" idx="2"/>
          </p:nvPr>
        </p:nvSpPr>
        <p:spPr>
          <a:xfrm>
            <a:off x="10673398" y="5986780"/>
            <a:ext cx="223202" cy="243839"/>
          </a:xfrm>
          <a:prstGeom prst="rect">
            <a:avLst/>
          </a:prstGeom>
          <a:ln w="12700">
            <a:miter lim="400000"/>
          </a:ln>
        </p:spPr>
        <p:txBody>
          <a:bodyPr wrap="none" lIns="45718" tIns="45718" rIns="45718" bIns="45718" anchor="ctr">
            <a:spAutoFit/>
          </a:bodyPr>
          <a:lstStyle>
            <a:lvl1pPr algn="r">
              <a:defRPr sz="1000">
                <a:latin typeface="+mn-lt"/>
                <a:ea typeface="+mn-ea"/>
                <a:cs typeface="+mn-cs"/>
                <a:sym typeface="Garamond"/>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1pPr>
      <a:lvl2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2pPr>
      <a:lvl3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3pPr>
      <a:lvl4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4pPr>
      <a:lvl5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5pPr>
      <a:lvl6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6pPr>
      <a:lvl7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7pPr>
      <a:lvl8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8pPr>
      <a:lvl9pPr marL="0" marR="0" indent="0" algn="ctr" defTabSz="457200" rtl="0" latinLnBrk="0">
        <a:lnSpc>
          <a:spcPct val="100000"/>
        </a:lnSpc>
        <a:spcBef>
          <a:spcPts val="0"/>
        </a:spcBef>
        <a:spcAft>
          <a:spcPts val="0"/>
        </a:spcAft>
        <a:buClrTx/>
        <a:buSzTx/>
        <a:buFontTx/>
        <a:buNone/>
        <a:tabLst/>
        <a:defRPr b="0" baseline="0" cap="none" i="0" spc="0" strike="noStrike" sz="4400" u="none">
          <a:solidFill>
            <a:srgbClr val="262626"/>
          </a:solidFill>
          <a:uFillTx/>
          <a:latin typeface="+mn-lt"/>
          <a:ea typeface="+mn-ea"/>
          <a:cs typeface="+mn-cs"/>
          <a:sym typeface="Garamond"/>
        </a:defRPr>
      </a:lvl9pPr>
    </p:titleStyle>
    <p:bodyStyle>
      <a:lvl1pPr marL="285750" marR="0" indent="-285750"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1pPr>
      <a:lvl2pPr marL="800100" marR="0" indent="-342900"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2pPr>
      <a:lvl3pPr marL="1295400" marR="0" indent="-381000"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3pPr>
      <a:lvl4pPr marL="1628775" marR="0" indent="-257175"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4pPr>
      <a:lvl5pPr marL="2122714" marR="0" indent="-293914"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5pPr>
      <a:lvl6pPr marL="2677884" marR="0" indent="-391884"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6pPr>
      <a:lvl7pPr marL="3135084" marR="0" indent="-391884"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7pPr>
      <a:lvl8pPr marL="3592284" marR="0" indent="-391884"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8pPr>
      <a:lvl9pPr marL="4049484" marR="0" indent="-391884" algn="l" defTabSz="457200" rtl="0" latinLnBrk="0">
        <a:lnSpc>
          <a:spcPct val="100000"/>
        </a:lnSpc>
        <a:spcBef>
          <a:spcPts val="600"/>
        </a:spcBef>
        <a:spcAft>
          <a:spcPts val="0"/>
        </a:spcAft>
        <a:buClr>
          <a:schemeClr val="accent1"/>
        </a:buClr>
        <a:buSzPct val="115000"/>
        <a:buFont typeface="Arial"/>
        <a:buChar char="•"/>
        <a:tabLst/>
        <a:defRPr b="0" baseline="0" cap="none" i="0" spc="0" strike="noStrike" sz="2400" u="none">
          <a:solidFill>
            <a:srgbClr val="262626"/>
          </a:solidFill>
          <a:uFillTx/>
          <a:latin typeface="+mn-lt"/>
          <a:ea typeface="+mn-ea"/>
          <a:cs typeface="+mn-cs"/>
          <a:sym typeface="Garamond"/>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1pPr>
      <a:lvl2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2pPr>
      <a:lvl3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3pPr>
      <a:lvl4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4pPr>
      <a:lvl5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5pPr>
      <a:lvl6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6pPr>
      <a:lvl7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7pPr>
      <a:lvl8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8pPr>
      <a:lvl9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Garamond"/>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s://www.learnreligions.com/maha-shivratri-the-night-of-shiva-1770220" TargetMode="External"/><Relationship Id="rId5" Type="http://schemas.openxmlformats.org/officeDocument/2006/relationships/image" Target="../media/image9.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0.tif"/><Relationship Id="rId5" Type="http://schemas.openxmlformats.org/officeDocument/2006/relationships/hyperlink" Target="https://www.shethepeople.tv/sepia-stories/150-years-ago-a-childless-mother-birthed-indias-movement-for-emancipation-of-women/" TargetMode="External"/></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s://www.learnreligions.com/human-being-in-the-eye-of-the-hindu-1769467" TargetMode="External"/><Relationship Id="rId5" Type="http://schemas.openxmlformats.org/officeDocument/2006/relationships/image" Target="../media/image12.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3.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4.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5.tif"/><Relationship Id="rId5" Type="http://schemas.openxmlformats.org/officeDocument/2006/relationships/image" Target="../media/image16.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s://breathetogetheronline.com/yoga/understanding-womens-role-in-yoga-history/"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7.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amazon.com/Great-Cosmic-Mother-Rediscovering-Religion/dp/0062507915" TargetMode="External"/><Relationship Id="rId3" Type="http://schemas.openxmlformats.org/officeDocument/2006/relationships/hyperlink" Target="http://news.richmond.edu/features/article/religion/157/religion-professor-researches-buddhist-goddesses-of-tibet.html" TargetMode="External"/><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18.tif"/><Relationship Id="rId5" Type="http://schemas.openxmlformats.org/officeDocument/2006/relationships/image" Target="../media/image19.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0.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1.tif"/><Relationship Id="rId5" Type="http://schemas.openxmlformats.org/officeDocument/2006/relationships/image" Target="../media/image22.tif"/><Relationship Id="rId6" Type="http://schemas.openxmlformats.org/officeDocument/2006/relationships/image" Target="../media/image23.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www.lotusfertility.com/Yogini_Roots.html" TargetMode="External"/><Relationship Id="rId5" Type="http://schemas.openxmlformats.org/officeDocument/2006/relationships/image" Target="../media/image24.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6.tif"/><Relationship Id="rId5" Type="http://schemas.openxmlformats.org/officeDocument/2006/relationships/image" Target="../media/image27.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4.jpeg"/><Relationship Id="rId5" Type="http://schemas.openxmlformats.org/officeDocument/2006/relationships/image" Target="../media/image28.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en.wikipedia.org/wiki/Kundalini" TargetMode="External"/><Relationship Id="rId5" Type="http://schemas.openxmlformats.org/officeDocument/2006/relationships/image" Target="../media/image29.tif"/><Relationship Id="rId6" Type="http://schemas.openxmlformats.org/officeDocument/2006/relationships/image" Target="../media/image30.tif"/></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1.tif"/><Relationship Id="rId5" Type="http://schemas.openxmlformats.org/officeDocument/2006/relationships/hyperlink" Target="http://www.elephantjournal.com/author/ramesh-bjonnes/" TargetMode="External"/></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2.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2.jpeg"/><Relationship Id="rId5" Type="http://schemas.openxmlformats.org/officeDocument/2006/relationships/image" Target="../media/image2.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5.jpeg"/><Relationship Id="rId5" Type="http://schemas.openxmlformats.org/officeDocument/2006/relationships/hyperlink" Target="https://www.merriam-webster.com/dictionary/ascetic" TargetMode="External"/><Relationship Id="rId6" Type="http://schemas.openxmlformats.org/officeDocument/2006/relationships/hyperlink" Target="https://www.britannica.com/topic/ethnic-group" TargetMode="External"/><Relationship Id="rId7" Type="http://schemas.openxmlformats.org/officeDocument/2006/relationships/hyperlink" Target="https://www.britannica.com/topic/Vedic-religion" TargetMode="External"/><Relationship Id="rId8" Type="http://schemas.openxmlformats.org/officeDocument/2006/relationships/hyperlink" Target="https://www.merriam-webster.com/dictionary/esoteric" TargetMode="External"/><Relationship Id="rId9" Type="http://schemas.openxmlformats.org/officeDocument/2006/relationships/hyperlink" Target="https://www.britannica.com/topic/Rigveda" TargetMode="External"/><Relationship Id="rId10" Type="http://schemas.openxmlformats.org/officeDocument/2006/relationships/hyperlink" Target="https://www.merriam-webster.com/dictionary/inimical" TargetMode="External"/></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en.wikipedia.org/wiki/Yogini" TargetMode="External"/><Relationship Id="rId5" Type="http://schemas.openxmlformats.org/officeDocument/2006/relationships/image" Target="../media/image33.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4.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s://en.wikipedia.org/wiki/Ancient_philosophy#Ancient_Indian_philosophy" TargetMode="External"/><Relationship Id="rId5" Type="http://schemas.openxmlformats.org/officeDocument/2006/relationships/hyperlink" Target="https://en.wikipedia.org/w/index.php?title=Vachaknu&amp;action=edit&amp;redlink=1" TargetMode="External"/><Relationship Id="rId6" Type="http://schemas.openxmlformats.org/officeDocument/2006/relationships/hyperlink" Target="https://en.wikipedia.org/wiki/Vedas" TargetMode="External"/><Relationship Id="rId7" Type="http://schemas.openxmlformats.org/officeDocument/2006/relationships/hyperlink" Target="https://en.wikipedia.org/wiki/Brahmavadini" TargetMode="External"/><Relationship Id="rId8" Type="http://schemas.openxmlformats.org/officeDocument/2006/relationships/hyperlink" Target="https://en.wikipedia.org/wiki/Philosophy" TargetMode="External"/><Relationship Id="rId9" Type="http://schemas.openxmlformats.org/officeDocument/2006/relationships/hyperlink" Target="https://en.wikipedia.org/wiki/Brahmana" TargetMode="External"/><Relationship Id="rId10" Type="http://schemas.openxmlformats.org/officeDocument/2006/relationships/hyperlink" Target="https://en.wikipedia.org/wiki/Brihadaranyaka_Upanishad" TargetMode="External"/><Relationship Id="rId11" Type="http://schemas.openxmlformats.org/officeDocument/2006/relationships/hyperlink" Target="https://en.wikipedia.org/wiki/Janaka" TargetMode="External"/><Relationship Id="rId12" Type="http://schemas.openxmlformats.org/officeDocument/2006/relationships/hyperlink" Target="https://en.wikipedia.org/wiki/Videha" TargetMode="External"/><Relationship Id="rId13" Type="http://schemas.openxmlformats.org/officeDocument/2006/relationships/hyperlink" Target="https://en.wikipedia.org/wiki/Yajnavalkya" TargetMode="External"/><Relationship Id="rId14" Type="http://schemas.openxmlformats.org/officeDocument/2006/relationships/hyperlink" Target="https://en.wikipedia.org/wiki/Atman_(Hinduism)" TargetMode="External"/><Relationship Id="rId15" Type="http://schemas.openxmlformats.org/officeDocument/2006/relationships/hyperlink" Target="https://en.wikipedia.org/wiki/Rigveda" TargetMode="External"/><Relationship Id="rId16" Type="http://schemas.openxmlformats.org/officeDocument/2006/relationships/image" Target="../media/image35.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s://es.wikipedia.org/wiki/India" TargetMode="External"/><Relationship Id="rId5" Type="http://schemas.openxmlformats.org/officeDocument/2006/relationships/hyperlink" Target="https://es.wikipedia.org/wiki/Y%C4%81j%C3%B1avalkya" TargetMode="External"/><Relationship Id="rId6" Type="http://schemas.openxmlformats.org/officeDocument/2006/relationships/hyperlink" Target="https://es.wikipedia.org/wiki/K%C4%81ty%C4%81yan%C4%AB" TargetMode="External"/><Relationship Id="rId7" Type="http://schemas.openxmlformats.org/officeDocument/2006/relationships/hyperlink" Target="https://es.wikipedia.org/wiki/Sadhana" TargetMode="External"/><Relationship Id="rId8" Type="http://schemas.openxmlformats.org/officeDocument/2006/relationships/hyperlink" Target="https://es.wikipedia.org/w/index.php?title=Katyaayanee&amp;action=edit&amp;redlink=1" TargetMode="External"/><Relationship Id="rId9" Type="http://schemas.openxmlformats.org/officeDocument/2006/relationships/hyperlink" Target="https://es.wikipedia.org/wiki/Brahman_(divinidad_impersonal_hinduista)" TargetMode="External"/><Relationship Id="rId10" Type="http://schemas.openxmlformats.org/officeDocument/2006/relationships/hyperlink" Target="https://es.wikipedia.org/wiki/%E1%B9%9Agveda" TargetMode="External"/><Relationship Id="rId11" Type="http://schemas.openxmlformats.org/officeDocument/2006/relationships/image" Target="../media/image36.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7.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8.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hyperlink" Target="http://www.bksiyengar.com/" TargetMode="External"/><Relationship Id="rId5" Type="http://schemas.openxmlformats.org/officeDocument/2006/relationships/hyperlink" Target="http://www.nytimes.com/2009/05/21/world/asia/21jois.html?_r=0" TargetMode="External"/><Relationship Id="rId6" Type="http://schemas.openxmlformats.org/officeDocument/2006/relationships/image" Target="../media/image39.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4.tif"/><Relationship Id="rId6" Type="http://schemas.openxmlformats.org/officeDocument/2006/relationships/image" Target="../media/image5.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6.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7.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1"/>
          <p:cNvSpPr txBox="1"/>
          <p:nvPr>
            <p:ph type="ctrTitle"/>
          </p:nvPr>
        </p:nvSpPr>
        <p:spPr>
          <a:xfrm>
            <a:off x="2692398" y="1871129"/>
            <a:ext cx="6815669" cy="1515536"/>
          </a:xfrm>
          <a:prstGeom prst="rect">
            <a:avLst/>
          </a:prstGeom>
        </p:spPr>
        <p:txBody>
          <a:bodyPr/>
          <a:lstStyle>
            <a:lvl1pPr>
              <a:defRPr sz="4800"/>
            </a:lvl1pPr>
          </a:lstStyle>
          <a:p>
            <a:pPr/>
            <a:r>
              <a:t>Women’s Role In The History Of Yoga</a:t>
            </a:r>
          </a:p>
        </p:txBody>
      </p:sp>
      <p:sp>
        <p:nvSpPr>
          <p:cNvPr id="225" name="Subtitle 2"/>
          <p:cNvSpPr txBox="1"/>
          <p:nvPr>
            <p:ph type="subTitle" sz="quarter" idx="1"/>
          </p:nvPr>
        </p:nvSpPr>
        <p:spPr>
          <a:xfrm>
            <a:off x="2692398" y="3657596"/>
            <a:ext cx="6815669" cy="1320804"/>
          </a:xfrm>
          <a:prstGeom prst="rect">
            <a:avLst/>
          </a:prstGeom>
        </p:spPr>
        <p:txBody>
          <a:bodyPr/>
          <a:lstStyle/>
          <a:p>
            <a:pPr/>
            <a:r>
              <a:t>SEVA KAUR</a:t>
            </a:r>
          </a:p>
        </p:txBody>
      </p:sp>
      <p:pic>
        <p:nvPicPr>
          <p:cNvPr id="226" name="cropped-logo-sk.png" descr="cropped-logo-sk.png"/>
          <p:cNvPicPr>
            <a:picLocks noChangeAspect="1"/>
          </p:cNvPicPr>
          <p:nvPr/>
        </p:nvPicPr>
        <p:blipFill>
          <a:blip r:embed="rId2">
            <a:extLst/>
          </a:blip>
          <a:srcRect l="4072" t="0" r="4071" b="0"/>
          <a:stretch>
            <a:fillRect/>
          </a:stretch>
        </p:blipFill>
        <p:spPr>
          <a:xfrm>
            <a:off x="5609873" y="4166196"/>
            <a:ext cx="972236" cy="101435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0"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01"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02"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03"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04" name="In ancient India the Sanskrit words used by the husband for the wife were:…"/>
          <p:cNvSpPr txBox="1"/>
          <p:nvPr/>
        </p:nvSpPr>
        <p:spPr>
          <a:xfrm>
            <a:off x="3060673" y="1113125"/>
            <a:ext cx="8318353" cy="2606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uFill>
                  <a:solidFill>
                    <a:srgbClr val="D72203"/>
                  </a:solidFill>
                </a:uFill>
                <a:latin typeface="Calibri"/>
                <a:ea typeface="Calibri"/>
                <a:cs typeface="Calibri"/>
                <a:sym typeface="Calibri"/>
              </a:defRPr>
            </a:pPr>
            <a:r>
              <a:t>In ancient India the Sanskrit words used by the husband for the wife were:</a:t>
            </a:r>
          </a:p>
          <a:p>
            <a:pPr marL="372243" marR="1143000" indent="-180472" defTabSz="12700">
              <a:buSzPct val="100000"/>
              <a:buChar char="-"/>
              <a:tabLst>
                <a:tab pos="228600" algn="l"/>
              </a:tabLst>
              <a:defRPr>
                <a:uFill>
                  <a:solidFill>
                    <a:srgbClr val="D72203"/>
                  </a:solidFill>
                </a:uFill>
                <a:latin typeface="Calibri"/>
                <a:ea typeface="Calibri"/>
                <a:cs typeface="Calibri"/>
                <a:sym typeface="Calibri"/>
              </a:defRPr>
            </a:pPr>
            <a:r>
              <a:t>Pathni (the one who leads the husband through life), </a:t>
            </a:r>
          </a:p>
          <a:p>
            <a:pPr marL="372243" marR="1143000" indent="-180472" defTabSz="12700">
              <a:buSzPct val="100000"/>
              <a:buChar char="-"/>
              <a:tabLst>
                <a:tab pos="228600" algn="l"/>
              </a:tabLst>
              <a:defRPr>
                <a:uFill>
                  <a:solidFill>
                    <a:srgbClr val="D72203"/>
                  </a:solidFill>
                </a:uFill>
                <a:latin typeface="Calibri"/>
                <a:ea typeface="Calibri"/>
                <a:cs typeface="Calibri"/>
                <a:sym typeface="Calibri"/>
              </a:defRPr>
            </a:pPr>
            <a:r>
              <a:t>Dharmapathni (the one who guides the husband in dharma) and</a:t>
            </a:r>
          </a:p>
          <a:p>
            <a:pPr marL="372243" marR="1143000" indent="-180472" defTabSz="12700">
              <a:buSzPct val="100000"/>
              <a:buChar char="-"/>
              <a:tabLst>
                <a:tab pos="228600" algn="l"/>
              </a:tabLst>
              <a:defRPr>
                <a:uFill>
                  <a:solidFill>
                    <a:srgbClr val="D72203"/>
                  </a:solidFill>
                </a:uFill>
                <a:latin typeface="Calibri"/>
                <a:ea typeface="Calibri"/>
                <a:cs typeface="Calibri"/>
                <a:sym typeface="Calibri"/>
              </a:defRPr>
            </a:pPr>
            <a:r>
              <a:t>Sahadharmacharini (one who moves with the husband on the path of dharma–righteousness and duty). </a:t>
            </a:r>
          </a:p>
          <a:p>
            <a:pPr marR="1143000" indent="191770" defTabSz="12700">
              <a:tabLst>
                <a:tab pos="228600" algn="l"/>
              </a:tabLst>
              <a:defRPr>
                <a:uFill>
                  <a:solidFill>
                    <a:srgbClr val="D72203"/>
                  </a:solidFill>
                </a:uFill>
                <a:latin typeface="Calibri"/>
                <a:ea typeface="Calibri"/>
                <a:cs typeface="Calibri"/>
                <a:sym typeface="Calibri"/>
              </a:defRPr>
            </a:pPr>
            <a:r>
              <a:t> </a:t>
            </a:r>
          </a:p>
          <a:p>
            <a:pPr lvl="1" indent="228600">
              <a:defRPr>
                <a:latin typeface="Calibri"/>
                <a:ea typeface="Calibri"/>
                <a:cs typeface="Calibri"/>
                <a:sym typeface="Calibri"/>
              </a:defRPr>
            </a:pPr>
            <a:r>
              <a:t>This is how ancient Vedic culture viewed the partnership of husband and wife. </a:t>
            </a:r>
          </a:p>
          <a:p>
            <a:pPr lvl="2" indent="457200">
              <a:defRPr>
                <a:latin typeface="Calibri"/>
                <a:ea typeface="Calibri"/>
                <a:cs typeface="Calibri"/>
                <a:sym typeface="Calibri"/>
              </a:defRPr>
            </a:pPr>
            <a:r>
              <a:t>“Where husband and wife get along well, Lakshmi Devi (goddess of fortune) </a:t>
            </a:r>
          </a:p>
          <a:p>
            <a:pPr lvl="2" indent="457200">
              <a:defRPr>
                <a:latin typeface="Calibri"/>
                <a:ea typeface="Calibri"/>
                <a:cs typeface="Calibri"/>
                <a:sym typeface="Calibri"/>
              </a:defRPr>
            </a:pPr>
            <a:r>
              <a:t>Herself dwells in that house”.</a:t>
            </a:r>
          </a:p>
        </p:txBody>
      </p:sp>
      <p:sp>
        <p:nvSpPr>
          <p:cNvPr id="305" name="The Feminine Divinities…"/>
          <p:cNvSpPr txBox="1"/>
          <p:nvPr/>
        </p:nvSpPr>
        <p:spPr>
          <a:xfrm>
            <a:off x="3353641" y="3845976"/>
            <a:ext cx="7402881" cy="180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u="sng">
                <a:solidFill>
                  <a:srgbClr val="C5371F"/>
                </a:solidFill>
                <a:latin typeface="Avenir Heavy"/>
                <a:ea typeface="Avenir Heavy"/>
                <a:cs typeface="Avenir Heavy"/>
                <a:sym typeface="Avenir Heavy"/>
              </a:defRPr>
            </a:pPr>
            <a:r>
              <a:t>The Feminine Divinities</a:t>
            </a:r>
          </a:p>
          <a:p>
            <a:pPr>
              <a:defRPr>
                <a:latin typeface="Calibri"/>
                <a:ea typeface="Calibri"/>
                <a:cs typeface="Calibri"/>
                <a:sym typeface="Calibri"/>
              </a:defRPr>
            </a:pPr>
            <a:r>
              <a:t>In the Vedic tradition it is common to see the pairing of the Vedic male Gods with a female counterpart, thus combining both sets of powers and qualities that each would have. </a:t>
            </a:r>
          </a:p>
          <a:p>
            <a:pPr marL="180472" indent="-180472">
              <a:buSzPct val="100000"/>
              <a:buChar char="-"/>
              <a:defRPr>
                <a:latin typeface="Calibri"/>
                <a:ea typeface="Calibri"/>
                <a:cs typeface="Calibri"/>
                <a:sym typeface="Calibri"/>
              </a:defRPr>
            </a:pPr>
            <a:r>
              <a:t>Radha-Krishna, Sita-Rama, Lakshmi-Vishnu, </a:t>
            </a:r>
            <a:r>
              <a:rPr u="sng">
                <a:solidFill>
                  <a:srgbClr val="0000FF"/>
                </a:solidFill>
                <a:uFill>
                  <a:solidFill>
                    <a:srgbClr val="0000FF"/>
                  </a:solidFill>
                </a:uFill>
                <a:hlinkClick r:id="rId4" invalidUrl="" action="" tgtFrame="" tooltip="" history="1" highlightClick="0" endSnd="0"/>
              </a:rPr>
              <a:t>Uma-Mahesh</a:t>
            </a:r>
            <a:r>
              <a:t>, Durga-Shiva, Sarasvati-Brahma, Indrani-Indra, etc. </a:t>
            </a:r>
          </a:p>
        </p:txBody>
      </p:sp>
      <p:sp>
        <p:nvSpPr>
          <p:cNvPr id="306" name="The combination of male and female Divinities make the complete balance in the divine spiritual powers."/>
          <p:cNvSpPr txBox="1"/>
          <p:nvPr/>
        </p:nvSpPr>
        <p:spPr>
          <a:xfrm>
            <a:off x="1564094" y="5814720"/>
            <a:ext cx="9821760" cy="370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Calibri"/>
                <a:ea typeface="Calibri"/>
                <a:cs typeface="Calibri"/>
                <a:sym typeface="Calibri"/>
              </a:defRPr>
            </a:lvl1pPr>
          </a:lstStyle>
          <a:p>
            <a:pPr/>
            <a:r>
              <a:t>The combination of male and female Divinities make the complete balance in the divine spiritual powers.</a:t>
            </a:r>
          </a:p>
        </p:txBody>
      </p:sp>
      <p:pic>
        <p:nvPicPr>
          <p:cNvPr id="307" name="Imagen" descr="Imagen"/>
          <p:cNvPicPr>
            <a:picLocks noChangeAspect="1"/>
          </p:cNvPicPr>
          <p:nvPr/>
        </p:nvPicPr>
        <p:blipFill>
          <a:blip r:embed="rId5">
            <a:extLst/>
          </a:blip>
          <a:stretch>
            <a:fillRect/>
          </a:stretch>
        </p:blipFill>
        <p:spPr>
          <a:xfrm>
            <a:off x="864819" y="2235992"/>
            <a:ext cx="2255523" cy="351437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10"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11"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12"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13" name="Status of Women in the Epics:…"/>
          <p:cNvSpPr txBox="1"/>
          <p:nvPr/>
        </p:nvSpPr>
        <p:spPr>
          <a:xfrm>
            <a:off x="2124626" y="874419"/>
            <a:ext cx="9135610" cy="2428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2200" u="sng">
                <a:solidFill>
                  <a:srgbClr val="C5371F"/>
                </a:solidFill>
                <a:latin typeface="Avenir Heavy"/>
                <a:ea typeface="Avenir Heavy"/>
                <a:cs typeface="Avenir Heavy"/>
                <a:sym typeface="Avenir Heavy"/>
              </a:defRPr>
            </a:pPr>
            <a:r>
              <a:t>Status of Women in the Epics:</a:t>
            </a:r>
          </a:p>
          <a:p>
            <a:pPr>
              <a:defRPr>
                <a:solidFill>
                  <a:srgbClr val="424142"/>
                </a:solidFill>
                <a:uFill>
                  <a:solidFill>
                    <a:srgbClr val="424142"/>
                  </a:solidFill>
                </a:uFill>
                <a:latin typeface="Calibri"/>
                <a:ea typeface="Calibri"/>
                <a:cs typeface="Calibri"/>
                <a:sym typeface="Calibri"/>
              </a:defRPr>
            </a:pPr>
            <a:r>
              <a:t>Epic age, in the history of female freedom, may be regarded as a golden age. </a:t>
            </a:r>
          </a:p>
          <a:p>
            <a:pPr>
              <a:defRPr>
                <a:solidFill>
                  <a:srgbClr val="424142"/>
                </a:solidFill>
                <a:uFill>
                  <a:solidFill>
                    <a:srgbClr val="424142"/>
                  </a:solidFill>
                </a:uFill>
                <a:latin typeface="Calibri"/>
                <a:ea typeface="Calibri"/>
                <a:cs typeface="Calibri"/>
                <a:sym typeface="Calibri"/>
              </a:defRPr>
            </a:pPr>
            <a:r>
              <a:t>Women had been accorded an honorable status in the society. </a:t>
            </a:r>
          </a:p>
          <a:p>
            <a:pPr>
              <a:defRPr>
                <a:solidFill>
                  <a:srgbClr val="424142"/>
                </a:solidFill>
                <a:uFill>
                  <a:solidFill>
                    <a:srgbClr val="424142"/>
                  </a:solidFill>
                </a:uFill>
                <a:latin typeface="Calibri"/>
                <a:ea typeface="Calibri"/>
                <a:cs typeface="Calibri"/>
                <a:sym typeface="Calibri"/>
              </a:defRPr>
            </a:pPr>
            <a:r>
              <a:t>Women had an effective role in social and political life of the then society.</a:t>
            </a:r>
          </a:p>
          <a:p>
            <a:pPr>
              <a:defRPr>
                <a:solidFill>
                  <a:srgbClr val="424142"/>
                </a:solidFill>
                <a:uFill>
                  <a:solidFill>
                    <a:srgbClr val="424142"/>
                  </a:solidFill>
                </a:uFill>
                <a:latin typeface="Calibri"/>
                <a:ea typeface="Calibri"/>
                <a:cs typeface="Calibri"/>
                <a:sym typeface="Calibri"/>
              </a:defRPr>
            </a:pPr>
            <a:r>
              <a:t>Most of the female characters of Ramayana and Mahabharata were well educated.</a:t>
            </a:r>
          </a:p>
          <a:p>
            <a:pPr lvl="1" indent="228600">
              <a:defRPr>
                <a:solidFill>
                  <a:srgbClr val="424142"/>
                </a:solidFill>
                <a:uFill>
                  <a:solidFill>
                    <a:srgbClr val="424142"/>
                  </a:solidFill>
                </a:uFill>
                <a:latin typeface="Calibri"/>
                <a:ea typeface="Calibri"/>
                <a:cs typeface="Calibri"/>
                <a:sym typeface="Calibri"/>
              </a:defRPr>
            </a:pPr>
            <a:r>
              <a:t>- The Ramayana illustrates the Hindu ideal women of India. </a:t>
            </a:r>
          </a:p>
          <a:p>
            <a:pPr lvl="1" indent="228600">
              <a:defRPr>
                <a:solidFill>
                  <a:srgbClr val="424142"/>
                </a:solidFill>
                <a:uFill>
                  <a:solidFill>
                    <a:srgbClr val="424142"/>
                  </a:solidFill>
                </a:uFill>
                <a:latin typeface="Calibri"/>
                <a:ea typeface="Calibri"/>
                <a:cs typeface="Calibri"/>
                <a:sym typeface="Calibri"/>
              </a:defRPr>
            </a:pPr>
            <a:r>
              <a:t>- Mahabharata with instances where women gave counsel/advice to men on social and religious issues.</a:t>
            </a:r>
          </a:p>
        </p:txBody>
      </p:sp>
      <p:sp>
        <p:nvSpPr>
          <p:cNvPr id="314" name="Then a general survey of the Puranas reveals that the position of women declined in the corresponding age."/>
          <p:cNvSpPr txBox="1"/>
          <p:nvPr/>
        </p:nvSpPr>
        <p:spPr>
          <a:xfrm>
            <a:off x="938482" y="5792102"/>
            <a:ext cx="10315035"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solidFill>
                  <a:srgbClr val="424142"/>
                </a:solidFill>
                <a:latin typeface="Calibri"/>
                <a:ea typeface="Calibri"/>
                <a:cs typeface="Calibri"/>
                <a:sym typeface="Calibri"/>
              </a:defRPr>
            </a:lvl1pPr>
          </a:lstStyle>
          <a:p>
            <a:pPr/>
            <a:r>
              <a:t>Then a general survey of the Puranas reveals that the position of women declined in the corresponding age.</a:t>
            </a:r>
          </a:p>
        </p:txBody>
      </p:sp>
      <p:pic>
        <p:nvPicPr>
          <p:cNvPr id="315" name="Imagen" descr="Imagen"/>
          <p:cNvPicPr>
            <a:picLocks noChangeAspect="1"/>
          </p:cNvPicPr>
          <p:nvPr/>
        </p:nvPicPr>
        <p:blipFill>
          <a:blip r:embed="rId4">
            <a:extLst/>
          </a:blip>
          <a:stretch>
            <a:fillRect/>
          </a:stretch>
        </p:blipFill>
        <p:spPr>
          <a:xfrm>
            <a:off x="1003704" y="3419004"/>
            <a:ext cx="3948813" cy="2256755"/>
          </a:xfrm>
          <a:prstGeom prst="rect">
            <a:avLst/>
          </a:prstGeom>
          <a:ln w="12700">
            <a:miter lim="400000"/>
          </a:ln>
        </p:spPr>
      </p:pic>
      <p:sp>
        <p:nvSpPr>
          <p:cNvPr id="316" name="Rig Veda…"/>
          <p:cNvSpPr txBox="1"/>
          <p:nvPr/>
        </p:nvSpPr>
        <p:spPr>
          <a:xfrm>
            <a:off x="5038764" y="3349117"/>
            <a:ext cx="7277397" cy="2326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b="1" u="sng">
                <a:uFill>
                  <a:solidFill>
                    <a:srgbClr val="000000"/>
                  </a:solidFill>
                </a:uFill>
                <a:latin typeface="Calibri"/>
                <a:ea typeface="Calibri"/>
                <a:cs typeface="Calibri"/>
                <a:sym typeface="Calibri"/>
              </a:defRPr>
            </a:pPr>
            <a:r>
              <a:t>Rig Veda</a:t>
            </a:r>
          </a:p>
          <a:p>
            <a:pPr marR="1143000" indent="191770" defTabSz="12700">
              <a:tabLst>
                <a:tab pos="228600" algn="l"/>
              </a:tabLst>
              <a:defRPr>
                <a:uFill>
                  <a:solidFill>
                    <a:srgbClr val="000000"/>
                  </a:solidFill>
                </a:uFill>
                <a:latin typeface="Calibri"/>
                <a:ea typeface="Calibri"/>
                <a:cs typeface="Calibri"/>
                <a:sym typeface="Calibri"/>
              </a:defRPr>
            </a:pPr>
            <a:r>
              <a:t>Some of the hymns in the history Rig Veda (Vedas as the source of all knowledge for Hindu, and Rig Veda is the most ancient), were penned by the </a:t>
            </a:r>
            <a:r>
              <a:rPr b="1"/>
              <a:t>rishikas</a:t>
            </a:r>
            <a:r>
              <a:t>, or the 27 women sages. </a:t>
            </a:r>
          </a:p>
          <a:p>
            <a:pPr marR="1143000" indent="191770" defTabSz="12700">
              <a:tabLst>
                <a:tab pos="228600" algn="l"/>
              </a:tabLst>
              <a:defRPr>
                <a:uFill>
                  <a:solidFill>
                    <a:srgbClr val="000000"/>
                  </a:solidFill>
                </a:uFill>
                <a:latin typeface="Calibri"/>
                <a:ea typeface="Calibri"/>
                <a:cs typeface="Calibri"/>
                <a:sym typeface="Calibri"/>
              </a:defRPr>
            </a:pPr>
          </a:p>
          <a:p>
            <a:pPr marR="1143000" indent="191770" defTabSz="12700">
              <a:tabLst>
                <a:tab pos="228600" algn="l"/>
              </a:tabLst>
              <a:defRPr>
                <a:uFill>
                  <a:solidFill>
                    <a:srgbClr val="000000"/>
                  </a:solidFill>
                </a:uFill>
                <a:latin typeface="Calibri"/>
                <a:ea typeface="Calibri"/>
                <a:cs typeface="Calibri"/>
                <a:sym typeface="Calibri"/>
              </a:defRPr>
            </a:pPr>
            <a:r>
              <a:t>A woman who stood out among these </a:t>
            </a:r>
            <a:r>
              <a:rPr u="sng">
                <a:solidFill>
                  <a:srgbClr val="0000FF"/>
                </a:solidFill>
                <a:uFill>
                  <a:solidFill>
                    <a:srgbClr val="0000FF"/>
                  </a:solidFill>
                </a:uFill>
                <a:hlinkClick r:id="rId5" invalidUrl="" action="" tgtFrame="" tooltip="" history="1" highlightClick="0" endSnd="0"/>
              </a:rPr>
              <a:t>learned women</a:t>
            </a:r>
            <a:r>
              <a:t> was </a:t>
            </a:r>
            <a:r>
              <a:rPr b="1" u="sng"/>
              <a:t>Lopamudra</a:t>
            </a:r>
            <a:r>
              <a:t>, a seer who used music as her intellect and taught both men and women of those times.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19"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20"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21"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22" name="Foreign Invaders,…"/>
          <p:cNvSpPr txBox="1"/>
          <p:nvPr/>
        </p:nvSpPr>
        <p:spPr>
          <a:xfrm>
            <a:off x="2194829" y="1143533"/>
            <a:ext cx="9135611" cy="157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sz="2100" u="sng">
                <a:solidFill>
                  <a:srgbClr val="C5371F"/>
                </a:solidFill>
                <a:uFill>
                  <a:solidFill>
                    <a:srgbClr val="D72203"/>
                  </a:solidFill>
                </a:uFill>
                <a:latin typeface="Avenir Heavy"/>
                <a:ea typeface="Avenir Heavy"/>
                <a:cs typeface="Avenir Heavy"/>
                <a:sym typeface="Avenir Heavy"/>
              </a:defRPr>
            </a:pPr>
            <a:r>
              <a:t>Foreign Invaders,</a:t>
            </a:r>
          </a:p>
          <a:p>
            <a:pPr marR="1143000" indent="191770" defTabSz="12700">
              <a:tabLst>
                <a:tab pos="228600" algn="l"/>
              </a:tabLst>
              <a:defRPr>
                <a:uFill>
                  <a:solidFill>
                    <a:srgbClr val="D72203"/>
                  </a:solidFill>
                </a:uFill>
                <a:latin typeface="Calibri"/>
                <a:ea typeface="Calibri"/>
                <a:cs typeface="Calibri"/>
                <a:sym typeface="Calibri"/>
              </a:defRPr>
            </a:pPr>
            <a:r>
              <a:t>Unfortunately, these standards declined primarily due to the outside influences that have crept in because of foreign invaders, who dominated India, either militarily or culturally. They mostly looked at women as objects of sexual enjoyment and exploitation, and as the spoils of war to be taken like a prize. </a:t>
            </a:r>
          </a:p>
        </p:txBody>
      </p:sp>
      <p:pic>
        <p:nvPicPr>
          <p:cNvPr id="323" name="Imagen" descr="Imagen"/>
          <p:cNvPicPr>
            <a:picLocks noChangeAspect="1"/>
          </p:cNvPicPr>
          <p:nvPr/>
        </p:nvPicPr>
        <p:blipFill>
          <a:blip r:embed="rId4">
            <a:extLst/>
          </a:blip>
          <a:stretch>
            <a:fillRect/>
          </a:stretch>
        </p:blipFill>
        <p:spPr>
          <a:xfrm>
            <a:off x="593572" y="2921630"/>
            <a:ext cx="3797302" cy="2133601"/>
          </a:xfrm>
          <a:prstGeom prst="rect">
            <a:avLst/>
          </a:prstGeom>
          <a:ln w="12700">
            <a:miter lim="400000"/>
          </a:ln>
        </p:spPr>
      </p:pic>
      <p:sp>
        <p:nvSpPr>
          <p:cNvPr id="324" name="Moghuls…"/>
          <p:cNvSpPr txBox="1"/>
          <p:nvPr/>
        </p:nvSpPr>
        <p:spPr>
          <a:xfrm>
            <a:off x="4355979" y="2758957"/>
            <a:ext cx="7997791" cy="3253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sz="2100" u="sng">
                <a:solidFill>
                  <a:srgbClr val="C5371F"/>
                </a:solidFill>
                <a:uFill>
                  <a:solidFill>
                    <a:srgbClr val="D72203"/>
                  </a:solidFill>
                </a:uFill>
                <a:latin typeface="Avenir Heavy"/>
                <a:ea typeface="Avenir Heavy"/>
                <a:cs typeface="Avenir Heavy"/>
                <a:sym typeface="Avenir Heavy"/>
              </a:defRPr>
            </a:pPr>
            <a:r>
              <a:t>Moghuls</a:t>
            </a:r>
          </a:p>
          <a:p>
            <a:pPr marR="1143000" indent="191770" defTabSz="12700">
              <a:tabLst>
                <a:tab pos="228600" algn="l"/>
              </a:tabLst>
              <a:defRPr>
                <a:uFill>
                  <a:solidFill>
                    <a:srgbClr val="D72203"/>
                  </a:solidFill>
                </a:uFill>
                <a:latin typeface="Calibri"/>
                <a:ea typeface="Calibri"/>
                <a:cs typeface="Calibri"/>
                <a:sym typeface="Calibri"/>
              </a:defRPr>
            </a:pPr>
            <a:r>
              <a:t>The oppression of women increased in India because of Moghul rule. </a:t>
            </a:r>
          </a:p>
          <a:p>
            <a:pPr marR="1143000" indent="191770" defTabSz="12700">
              <a:tabLst>
                <a:tab pos="228600" algn="l"/>
              </a:tabLst>
              <a:defRPr>
                <a:uFill>
                  <a:solidFill>
                    <a:srgbClr val="D72203"/>
                  </a:solidFill>
                </a:uFill>
                <a:latin typeface="Calibri"/>
                <a:ea typeface="Calibri"/>
                <a:cs typeface="Calibri"/>
                <a:sym typeface="Calibri"/>
              </a:defRPr>
            </a:pPr>
            <a:r>
              <a:t>Also the decay of the spiritual standards into Indian and Vedic culture.</a:t>
            </a:r>
          </a:p>
          <a:p>
            <a:pPr marR="1143000" indent="191770" defTabSz="12700">
              <a:tabLst>
                <a:tab pos="228600" algn="l"/>
              </a:tabLst>
              <a:defRPr>
                <a:uFill>
                  <a:solidFill>
                    <a:srgbClr val="D72203"/>
                  </a:solidFill>
                </a:uFill>
                <a:latin typeface="Calibri"/>
                <a:ea typeface="Calibri"/>
                <a:cs typeface="Calibri"/>
                <a:sym typeface="Calibri"/>
              </a:defRPr>
            </a:pPr>
          </a:p>
          <a:p>
            <a:pPr marR="1143000" indent="191770" defTabSz="12700">
              <a:tabLst>
                <a:tab pos="228600" algn="l"/>
              </a:tabLst>
              <a:defRPr>
                <a:uFill>
                  <a:solidFill>
                    <a:srgbClr val="D72203"/>
                  </a:solidFill>
                </a:uFill>
                <a:latin typeface="Calibri"/>
                <a:ea typeface="Calibri"/>
                <a:cs typeface="Calibri"/>
                <a:sym typeface="Calibri"/>
              </a:defRPr>
            </a:pPr>
            <a:r>
              <a:t>The educational criteria of Vedic culture changed and the teaching of the divinity of motherhood was almost lost. </a:t>
            </a:r>
          </a:p>
          <a:p>
            <a:pPr marR="1143000" indent="191770" defTabSz="12700">
              <a:tabLst>
                <a:tab pos="228600" algn="l"/>
              </a:tabLst>
              <a:defRPr>
                <a:uFill>
                  <a:solidFill>
                    <a:srgbClr val="D72203"/>
                  </a:solidFill>
                </a:uFill>
                <a:latin typeface="Calibri"/>
                <a:ea typeface="Calibri"/>
                <a:cs typeface="Calibri"/>
                <a:sym typeface="Calibri"/>
              </a:defRPr>
            </a:pPr>
            <a:r>
              <a:t>Competition replaced the pursuit for truth, and selfishness and possessiveness replaced the spirit of renunciation and detachment. </a:t>
            </a:r>
          </a:p>
          <a:p>
            <a:pPr marR="1143000" indent="191770" defTabSz="12700">
              <a:tabLst>
                <a:tab pos="228600" algn="l"/>
              </a:tabLst>
              <a:defRPr>
                <a:uFill>
                  <a:solidFill>
                    <a:srgbClr val="D72203"/>
                  </a:solidFill>
                </a:uFill>
                <a:latin typeface="Calibri"/>
                <a:ea typeface="Calibri"/>
                <a:cs typeface="Calibri"/>
                <a:sym typeface="Calibri"/>
              </a:defRPr>
            </a:pPr>
          </a:p>
          <a:p>
            <a:pPr marR="1143000" indent="191770" defTabSz="12700">
              <a:tabLst>
                <a:tab pos="228600" algn="l"/>
              </a:tabLst>
              <a:defRPr>
                <a:uFill>
                  <a:solidFill>
                    <a:srgbClr val="D72203"/>
                  </a:solidFill>
                </a:uFill>
                <a:latin typeface="Calibri"/>
                <a:ea typeface="Calibri"/>
                <a:cs typeface="Calibri"/>
                <a:sym typeface="Calibri"/>
              </a:defRPr>
            </a:pPr>
            <a:r>
              <a:t>Gradually women were viewed as less divine, and more as objects of gratification or property to be possessed, controlled, or even exploited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6"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27"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28"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29"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30" name="The somewhat inclusiveness of women in the Early Vedic Era was replaced by a patriarchal brahminical era, which was expressed in the Laws of Manu, Manava Dharma.…"/>
          <p:cNvSpPr txBox="1"/>
          <p:nvPr/>
        </p:nvSpPr>
        <p:spPr>
          <a:xfrm>
            <a:off x="3057434" y="2020423"/>
            <a:ext cx="9226417" cy="4561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uFill>
                  <a:solidFill>
                    <a:srgbClr val="000000"/>
                  </a:solidFill>
                </a:uFill>
                <a:latin typeface="Calibri"/>
                <a:ea typeface="Calibri"/>
                <a:cs typeface="Calibri"/>
                <a:sym typeface="Calibri"/>
              </a:defRPr>
            </a:pPr>
            <a:r>
              <a:t>The somewhat inclusiveness of women in the Early Vedic Era was replaced by a patriarchal brahminical era, which was expressed in the Laws of Manu, Manava Dharma. </a:t>
            </a:r>
          </a:p>
          <a:p>
            <a:pPr marR="1143000" indent="191770" defTabSz="12700">
              <a:tabLst>
                <a:tab pos="228600" algn="l"/>
              </a:tabLst>
              <a:defRPr>
                <a:uFill>
                  <a:solidFill>
                    <a:srgbClr val="000000"/>
                  </a:solidFill>
                </a:uFill>
                <a:latin typeface="Calibri"/>
                <a:ea typeface="Calibri"/>
                <a:cs typeface="Calibri"/>
                <a:sym typeface="Calibri"/>
              </a:defRPr>
            </a:pPr>
          </a:p>
          <a:p>
            <a:pPr marR="1143000" indent="191770" defTabSz="12700">
              <a:tabLst>
                <a:tab pos="228600" algn="l"/>
              </a:tabLst>
              <a:defRPr>
                <a:uFill>
                  <a:solidFill>
                    <a:srgbClr val="000000"/>
                  </a:solidFill>
                </a:uFill>
                <a:latin typeface="Calibri"/>
                <a:ea typeface="Calibri"/>
                <a:cs typeface="Calibri"/>
                <a:sym typeface="Calibri"/>
              </a:defRPr>
            </a:pPr>
            <a:r>
              <a:t>The Rigidity of the </a:t>
            </a:r>
            <a:r>
              <a:rPr u="sng">
                <a:solidFill>
                  <a:srgbClr val="0000FF"/>
                </a:solidFill>
                <a:uFill>
                  <a:solidFill>
                    <a:srgbClr val="0000FF"/>
                  </a:solidFill>
                </a:uFill>
                <a:hlinkClick r:id="rId4" invalidUrl="" action="" tgtFrame="" tooltip="" history="1" highlightClick="0" endSnd="0"/>
              </a:rPr>
              <a:t>caste system</a:t>
            </a:r>
            <a:r>
              <a:t> and the contemptible attitude toward women is unacceptable for today's standards. </a:t>
            </a:r>
          </a:p>
          <a:p>
            <a:pPr marR="1143000" indent="191770" defTabSz="12700">
              <a:tabLst>
                <a:tab pos="228600" algn="l"/>
              </a:tabLst>
              <a:defRPr>
                <a:uFill>
                  <a:solidFill>
                    <a:srgbClr val="000000"/>
                  </a:solidFill>
                </a:uFill>
                <a:latin typeface="Calibri"/>
                <a:ea typeface="Calibri"/>
                <a:cs typeface="Calibri"/>
                <a:sym typeface="Calibri"/>
              </a:defRPr>
            </a:pPr>
          </a:p>
          <a:p>
            <a:pPr marR="1143000" indent="191770" defTabSz="12700">
              <a:tabLst>
                <a:tab pos="228600" algn="l"/>
              </a:tabLst>
              <a:defRPr>
                <a:uFill>
                  <a:solidFill>
                    <a:srgbClr val="000000"/>
                  </a:solidFill>
                </a:uFill>
                <a:latin typeface="Calibri"/>
                <a:ea typeface="Calibri"/>
                <a:cs typeface="Calibri"/>
                <a:sym typeface="Calibri"/>
              </a:defRPr>
            </a:pPr>
            <a:r>
              <a:t>The almost divine reverence shown to the Brahmin caste and the despicable attitude towards the 'Sudras' (the lowest caste), the attitude toward women in the Laws of Manu. </a:t>
            </a:r>
          </a:p>
          <a:p>
            <a:pPr marR="1143000" indent="191770" defTabSz="12700">
              <a:tabLst>
                <a:tab pos="228600" algn="l"/>
              </a:tabLst>
              <a:defRPr>
                <a:uFill>
                  <a:solidFill>
                    <a:srgbClr val="000000"/>
                  </a:solidFill>
                </a:uFill>
                <a:latin typeface="Calibri"/>
                <a:ea typeface="Calibri"/>
                <a:cs typeface="Calibri"/>
                <a:sym typeface="Calibri"/>
              </a:defRPr>
            </a:pPr>
          </a:p>
          <a:p>
            <a:pPr marR="1143000" indent="191770" defTabSz="12700">
              <a:tabLst>
                <a:tab pos="228600" algn="l"/>
              </a:tabLst>
              <a:defRPr>
                <a:uFill>
                  <a:solidFill>
                    <a:srgbClr val="000000"/>
                  </a:solidFill>
                </a:uFill>
                <a:latin typeface="Calibri"/>
                <a:ea typeface="Calibri"/>
                <a:cs typeface="Calibri"/>
                <a:sym typeface="Calibri"/>
              </a:defRPr>
            </a:pPr>
            <a:r>
              <a:t>Women were considered inept, inconsistent, and sensual and were </a:t>
            </a:r>
            <a:r>
              <a:rPr b="1"/>
              <a:t>restrained from learning the Vedic texts</a:t>
            </a:r>
            <a:r>
              <a:t> or participating in meaningful social functions. Women were kept in abject subjugation all their lives.</a:t>
            </a:r>
          </a:p>
          <a:p>
            <a:pPr marR="1143000" indent="191770" defTabSz="12700">
              <a:tabLst>
                <a:tab pos="228600" algn="l"/>
              </a:tabLst>
              <a:defRPr>
                <a:uFill>
                  <a:solidFill>
                    <a:srgbClr val="000000"/>
                  </a:solidFill>
                </a:uFill>
                <a:latin typeface="Calibri"/>
                <a:ea typeface="Calibri"/>
                <a:cs typeface="Calibri"/>
                <a:sym typeface="Calibri"/>
              </a:defRPr>
            </a:pPr>
          </a:p>
        </p:txBody>
      </p:sp>
      <p:pic>
        <p:nvPicPr>
          <p:cNvPr id="331" name="Imagen" descr="Imagen"/>
          <p:cNvPicPr>
            <a:picLocks noChangeAspect="1"/>
          </p:cNvPicPr>
          <p:nvPr/>
        </p:nvPicPr>
        <p:blipFill>
          <a:blip r:embed="rId5">
            <a:extLst/>
          </a:blip>
          <a:stretch>
            <a:fillRect/>
          </a:stretch>
        </p:blipFill>
        <p:spPr>
          <a:xfrm>
            <a:off x="1217507" y="2685035"/>
            <a:ext cx="1783200" cy="2673817"/>
          </a:xfrm>
          <a:prstGeom prst="rect">
            <a:avLst/>
          </a:prstGeom>
          <a:ln w="12700">
            <a:miter lim="400000"/>
          </a:ln>
        </p:spPr>
      </p:pic>
      <p:sp>
        <p:nvSpPr>
          <p:cNvPr id="332" name="Laws of Manu. Manava Dharma"/>
          <p:cNvSpPr txBox="1"/>
          <p:nvPr/>
        </p:nvSpPr>
        <p:spPr>
          <a:xfrm>
            <a:off x="2356205" y="1421575"/>
            <a:ext cx="4759641"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12700">
              <a:tabLst>
                <a:tab pos="1143000" algn="l"/>
              </a:tabLst>
              <a:defRPr sz="2500" u="sng">
                <a:solidFill>
                  <a:srgbClr val="D72203"/>
                </a:solidFill>
                <a:uFill>
                  <a:solidFill>
                    <a:srgbClr val="D72203"/>
                  </a:solidFill>
                </a:uFill>
                <a:latin typeface="Avenir Heavy"/>
                <a:ea typeface="Avenir Heavy"/>
                <a:cs typeface="Avenir Heavy"/>
                <a:sym typeface="Avenir Heavy"/>
              </a:defRPr>
            </a:lvl1pPr>
          </a:lstStyle>
          <a:p>
            <a:pPr/>
            <a:r>
              <a:t>Laws of Manu: Manava Dharma</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35"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sp>
        <p:nvSpPr>
          <p:cNvPr id="336"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37" name="On the other hand we find a number of provisions in the Manu Smriti, which certainly go against her interests. Women are deprived of the Upanayana ceremony and thereby of education. Manu relegates her to an entirely subservient position. He preaches self"/>
          <p:cNvSpPr txBox="1"/>
          <p:nvPr/>
        </p:nvSpPr>
        <p:spPr>
          <a:xfrm>
            <a:off x="3962032" y="2739333"/>
            <a:ext cx="7254423" cy="2047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424142"/>
                </a:solidFill>
                <a:latin typeface="Calibri"/>
                <a:ea typeface="Calibri"/>
                <a:cs typeface="Calibri"/>
                <a:sym typeface="Calibri"/>
              </a:defRPr>
            </a:lvl1pPr>
          </a:lstStyle>
          <a:p>
            <a:pPr/>
            <a:r>
              <a:t>On the other hand we find a number of provisions in the Manu Smriti, which certainly go against her interests. Women are deprived of the Upanayana ceremony and thereby of education. Manu relegates her to an entirely subservient position. He preaches self-negation as the highest ideal of a wife. She is asked to serve and worship her husband even if he is not a person of all virtue and character. Since service and worship of the husband are the primary duties of a wife, by so performing she can hope to attain heaven.</a:t>
            </a:r>
          </a:p>
        </p:txBody>
      </p:sp>
      <p:pic>
        <p:nvPicPr>
          <p:cNvPr id="338" name="Imagen" descr="Imagen"/>
          <p:cNvPicPr>
            <a:picLocks noChangeAspect="1"/>
          </p:cNvPicPr>
          <p:nvPr/>
        </p:nvPicPr>
        <p:blipFill>
          <a:blip r:embed="rId3">
            <a:extLst/>
          </a:blip>
          <a:stretch>
            <a:fillRect/>
          </a:stretch>
        </p:blipFill>
        <p:spPr>
          <a:xfrm>
            <a:off x="806707" y="2413829"/>
            <a:ext cx="3065501" cy="2649677"/>
          </a:xfrm>
          <a:prstGeom prst="rect">
            <a:avLst/>
          </a:prstGeom>
          <a:ln w="12700">
            <a:miter lim="400000"/>
          </a:ln>
        </p:spPr>
      </p:pic>
      <p:sp>
        <p:nvSpPr>
          <p:cNvPr id="339" name="Manu observes that the family, in which women suffer, is bound to be ruined, while the family in which women are happy is bound to prosper. He further enjoins that every person is to maintain peace with the female members of the household. He also advise"/>
          <p:cNvSpPr txBox="1"/>
          <p:nvPr/>
        </p:nvSpPr>
        <p:spPr>
          <a:xfrm>
            <a:off x="1934732" y="1269676"/>
            <a:ext cx="9703707"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424142"/>
                </a:solidFill>
                <a:latin typeface="Calibri"/>
                <a:ea typeface="Calibri"/>
                <a:cs typeface="Calibri"/>
                <a:sym typeface="Calibri"/>
              </a:defRPr>
            </a:lvl1pPr>
          </a:lstStyle>
          <a:p>
            <a:pPr/>
            <a:r>
              <a:t>Manu observes that the family, in which women suffer, is bound to be ruined, while the family in which women are happy is bound to prosper. He further enjoins that every person is to maintain peace with the female members of the household. He also advises every householder to treat his daughter as the highest object of tenderness and honour mother as the most venerable person in the world.</a:t>
            </a:r>
          </a:p>
        </p:txBody>
      </p:sp>
      <p:sp>
        <p:nvSpPr>
          <p:cNvPr id="340" name="Manu deprives women of her economic rights also. He says, “A wife, a son and a Slave, these three are declared to have no property, the wealth which they earn is for him to whom they belong”. He, calls her a ‘Pramada a temptress. He wants woman to be und"/>
          <p:cNvSpPr txBox="1"/>
          <p:nvPr/>
        </p:nvSpPr>
        <p:spPr>
          <a:xfrm>
            <a:off x="771062" y="5047192"/>
            <a:ext cx="10820125"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solidFill>
                  <a:srgbClr val="424142"/>
                </a:solidFill>
                <a:latin typeface="Calibri"/>
                <a:ea typeface="Calibri"/>
                <a:cs typeface="Calibri"/>
                <a:sym typeface="Calibri"/>
              </a:defRPr>
            </a:lvl1pPr>
          </a:lstStyle>
          <a:p>
            <a:pPr/>
            <a:r>
              <a:t>Manu deprives women of her economic rights also. He says, “A wife, a son and a Slave, these three are declared to have no property, the wealth which they earn is for him to whom they belong”. He, calls her a ‘Pramada a temptress. He wants woman to be under the surveillance of father in her childhood, her husband in her youth and her sons after the death of her husband. He declares in unequivocal terms that no woman deserves independence.</a:t>
            </a:r>
          </a:p>
        </p:txBody>
      </p:sp>
      <p:sp>
        <p:nvSpPr>
          <p:cNvPr id="341" name="MANU"/>
          <p:cNvSpPr txBox="1"/>
          <p:nvPr/>
        </p:nvSpPr>
        <p:spPr>
          <a:xfrm>
            <a:off x="1946685" y="874419"/>
            <a:ext cx="1109344"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12700">
              <a:tabLst>
                <a:tab pos="1143000" algn="l"/>
              </a:tabLst>
              <a:defRPr sz="2500" u="sng">
                <a:solidFill>
                  <a:srgbClr val="D72203"/>
                </a:solidFill>
                <a:uFill>
                  <a:solidFill>
                    <a:srgbClr val="D72203"/>
                  </a:solidFill>
                </a:uFill>
                <a:latin typeface="Avenir Heavy"/>
                <a:ea typeface="Avenir Heavy"/>
                <a:cs typeface="Avenir Heavy"/>
                <a:sym typeface="Avenir Heavy"/>
              </a:defRPr>
            </a:lvl1pPr>
          </a:lstStyle>
          <a:p>
            <a:pPr/>
            <a:r>
              <a:t>MANU</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3"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44"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45"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46"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47" name="According to ancient Hindu texts and tradition, until about 500 B.C. women in India enjoyed considerable freedom. But during the next thousand years, women’s position gradually deteriorated. Educational and religious equality was denied to them. Widow re"/>
          <p:cNvSpPr txBox="1"/>
          <p:nvPr/>
        </p:nvSpPr>
        <p:spPr>
          <a:xfrm>
            <a:off x="2242047" y="2044700"/>
            <a:ext cx="9135610" cy="316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424142"/>
                </a:solidFill>
                <a:latin typeface="Calibri"/>
                <a:ea typeface="Calibri"/>
                <a:cs typeface="Calibri"/>
                <a:sym typeface="Calibri"/>
              </a:defRPr>
            </a:pPr>
            <a:r>
              <a:t>According to ancient Hindu texts and tradition, until about 500 B.C. women in India enjoyed considerable freedom. But during the next thousand years, women’s position gradually deteriorated. Educational and religious equality was denied to them. Widow remarriage was forbidden.</a:t>
            </a:r>
          </a:p>
          <a:p>
            <a:pPr>
              <a:defRPr>
                <a:solidFill>
                  <a:srgbClr val="424142"/>
                </a:solidFill>
                <a:latin typeface="Calibri"/>
                <a:ea typeface="Calibri"/>
                <a:cs typeface="Calibri"/>
                <a:sym typeface="Calibri"/>
              </a:defRPr>
            </a:pPr>
          </a:p>
          <a:p>
            <a:pPr>
              <a:defRPr>
                <a:solidFill>
                  <a:srgbClr val="424142"/>
                </a:solidFill>
                <a:latin typeface="Calibri"/>
                <a:ea typeface="Calibri"/>
                <a:cs typeface="Calibri"/>
                <a:sym typeface="Calibri"/>
              </a:defRPr>
            </a:pPr>
            <a:r>
              <a:t>The status of women started degenerating in the post-Vedic age because of the conception of purity and pollution and restrictions of inter-caste marriages. </a:t>
            </a:r>
          </a:p>
          <a:p>
            <a:pPr>
              <a:defRPr>
                <a:solidFill>
                  <a:srgbClr val="424142"/>
                </a:solidFill>
                <a:latin typeface="Calibri"/>
                <a:ea typeface="Calibri"/>
                <a:cs typeface="Calibri"/>
                <a:sym typeface="Calibri"/>
              </a:defRPr>
            </a:pPr>
          </a:p>
          <a:p>
            <a:pPr>
              <a:defRPr>
                <a:solidFill>
                  <a:srgbClr val="424142"/>
                </a:solidFill>
                <a:latin typeface="Calibri"/>
                <a:ea typeface="Calibri"/>
                <a:cs typeface="Calibri"/>
                <a:sym typeface="Calibri"/>
              </a:defRPr>
            </a:pPr>
            <a:r>
              <a:t>Child marriage had started in the Smriti age. During this period, a woman’s husband was regarded as God. During the middle ages, the position of women in Hindu society further degenerated. A number of problems arose for Hindu women in the Mughal period.</a:t>
            </a:r>
          </a:p>
        </p:txBody>
      </p:sp>
      <p:sp>
        <p:nvSpPr>
          <p:cNvPr id="348" name="Status of Women In Medieval Period"/>
          <p:cNvSpPr txBox="1"/>
          <p:nvPr/>
        </p:nvSpPr>
        <p:spPr>
          <a:xfrm>
            <a:off x="2192396" y="1354143"/>
            <a:ext cx="5548312"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12700">
              <a:tabLst>
                <a:tab pos="1143000" algn="l"/>
              </a:tabLst>
              <a:defRPr sz="2500" u="sng">
                <a:solidFill>
                  <a:srgbClr val="D72203"/>
                </a:solidFill>
                <a:uFill>
                  <a:solidFill>
                    <a:srgbClr val="D72203"/>
                  </a:solidFill>
                </a:uFill>
                <a:latin typeface="Avenir Heavy"/>
                <a:ea typeface="Avenir Heavy"/>
                <a:cs typeface="Avenir Heavy"/>
                <a:sym typeface="Avenir Heavy"/>
              </a:defRPr>
            </a:lvl1pPr>
          </a:lstStyle>
          <a:p>
            <a:pPr/>
            <a:r>
              <a:t>Status of Women In Medieval Period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0"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51"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52"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53"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54" name="Indian Suppression of Women…"/>
          <p:cNvSpPr txBox="1"/>
          <p:nvPr/>
        </p:nvSpPr>
        <p:spPr>
          <a:xfrm>
            <a:off x="4619690" y="2101850"/>
            <a:ext cx="7990801" cy="3444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b="1" u="sng">
                <a:solidFill>
                  <a:srgbClr val="343434"/>
                </a:solidFill>
                <a:uFill>
                  <a:solidFill>
                    <a:srgbClr val="343434"/>
                  </a:solidFill>
                </a:uFill>
                <a:latin typeface="Calibri"/>
                <a:ea typeface="Calibri"/>
                <a:cs typeface="Calibri"/>
                <a:sym typeface="Calibri"/>
              </a:defRPr>
            </a:pPr>
            <a:r>
              <a:t>Indian Suppression of Women</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r>
              <a:t>Plenty of evidence of suppression of women in India. </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r>
              <a:t>Women were not able to read or study the scriptures, dance, practice yoga, etc. Women were not allowed to be </a:t>
            </a:r>
            <a:r>
              <a:rPr u="sng"/>
              <a:t>Vedic priestesses</a:t>
            </a:r>
            <a:r>
              <a:t> in India. </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r>
              <a:t>(Brahmines)</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r>
              <a:t>Also, India has long been suffering from sexism, in large part due to · influence of Vedic dogmas. </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p>
          <a:p>
            <a:pPr marR="1143000" indent="191770" defTabSz="12700">
              <a:tabLst>
                <a:tab pos="228600" algn="l"/>
              </a:tabLst>
              <a:defRPr b="1">
                <a:solidFill>
                  <a:srgbClr val="343434"/>
                </a:solidFill>
                <a:uFill>
                  <a:solidFill>
                    <a:srgbClr val="343434"/>
                  </a:solidFill>
                </a:uFill>
                <a:latin typeface="Calibri"/>
                <a:ea typeface="Calibri"/>
                <a:cs typeface="Calibri"/>
                <a:sym typeface="Calibri"/>
              </a:defRPr>
            </a:pPr>
            <a:r>
              <a:t>These dogmas influenced the practice of yoga too. </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r>
              <a:t>That is why</a:t>
            </a:r>
            <a:r>
              <a:rPr b="1"/>
              <a:t>, most of the famous hatha yoga teachers coming out of India in recent years, have been men.</a:t>
            </a:r>
          </a:p>
        </p:txBody>
      </p:sp>
      <p:pic>
        <p:nvPicPr>
          <p:cNvPr id="355" name="Imagen" descr="Imagen"/>
          <p:cNvPicPr>
            <a:picLocks noChangeAspect="1"/>
          </p:cNvPicPr>
          <p:nvPr/>
        </p:nvPicPr>
        <p:blipFill>
          <a:blip r:embed="rId4">
            <a:extLst/>
          </a:blip>
          <a:stretch>
            <a:fillRect/>
          </a:stretch>
        </p:blipFill>
        <p:spPr>
          <a:xfrm>
            <a:off x="815267" y="2228625"/>
            <a:ext cx="3781161" cy="2689019"/>
          </a:xfrm>
          <a:prstGeom prst="rect">
            <a:avLst/>
          </a:prstGeom>
          <a:ln w="12700">
            <a:miter lim="400000"/>
          </a:ln>
        </p:spPr>
      </p:pic>
      <p:sp>
        <p:nvSpPr>
          <p:cNvPr id="356" name="LATER VEDIC PERIOD"/>
          <p:cNvSpPr txBox="1"/>
          <p:nvPr/>
        </p:nvSpPr>
        <p:spPr>
          <a:xfrm>
            <a:off x="2365310" y="1325307"/>
            <a:ext cx="3192804" cy="485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12700">
              <a:tabLst>
                <a:tab pos="1143000" algn="l"/>
              </a:tabLst>
              <a:defRPr sz="2300" u="sng">
                <a:solidFill>
                  <a:srgbClr val="D72203"/>
                </a:solidFill>
                <a:uFill>
                  <a:solidFill>
                    <a:srgbClr val="D72203"/>
                  </a:solidFill>
                </a:uFill>
                <a:latin typeface="Avenir Heavy"/>
                <a:ea typeface="Avenir Heavy"/>
                <a:cs typeface="Avenir Heavy"/>
                <a:sym typeface="Avenir Heavy"/>
              </a:defRPr>
            </a:lvl1pPr>
          </a:lstStyle>
          <a:p>
            <a:pPr/>
            <a:r>
              <a:t>LATER VEDIC PERIOD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59"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60"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61"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62" name="But most yoga scholars in the West claim that yoga has ancient Vedic origins. Not really true. That's why they claim yoga has not been practiced by women until very recently.…"/>
          <p:cNvSpPr txBox="1"/>
          <p:nvPr/>
        </p:nvSpPr>
        <p:spPr>
          <a:xfrm>
            <a:off x="992124" y="4064348"/>
            <a:ext cx="7908095"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r>
              <a:t>But most yoga scholars in the West claim that yoga has ancient Vedic origins. Not really true. That's why they claim yoga has not been practiced by women until very recently.</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r>
              <a:t>--&gt; While the Vedic sacred stream has had a dismal track record in relation to women, Tantra has done a much better job.</a:t>
            </a:r>
          </a:p>
        </p:txBody>
      </p:sp>
      <p:pic>
        <p:nvPicPr>
          <p:cNvPr id="363" name="Imagen" descr="Imagen"/>
          <p:cNvPicPr>
            <a:picLocks noChangeAspect="1"/>
          </p:cNvPicPr>
          <p:nvPr/>
        </p:nvPicPr>
        <p:blipFill>
          <a:blip r:embed="rId4">
            <a:extLst/>
          </a:blip>
          <a:stretch>
            <a:fillRect/>
          </a:stretch>
        </p:blipFill>
        <p:spPr>
          <a:xfrm>
            <a:off x="1329708" y="1885791"/>
            <a:ext cx="3070669" cy="1703661"/>
          </a:xfrm>
          <a:prstGeom prst="rect">
            <a:avLst/>
          </a:prstGeom>
          <a:ln w="12700">
            <a:miter lim="400000"/>
          </a:ln>
        </p:spPr>
      </p:pic>
      <p:pic>
        <p:nvPicPr>
          <p:cNvPr id="364" name="Imagen" descr="Imagen"/>
          <p:cNvPicPr>
            <a:picLocks noChangeAspect="1"/>
          </p:cNvPicPr>
          <p:nvPr/>
        </p:nvPicPr>
        <p:blipFill>
          <a:blip r:embed="rId5">
            <a:extLst/>
          </a:blip>
          <a:stretch>
            <a:fillRect/>
          </a:stretch>
        </p:blipFill>
        <p:spPr>
          <a:xfrm>
            <a:off x="7833804" y="3776402"/>
            <a:ext cx="3651859" cy="2343732"/>
          </a:xfrm>
          <a:prstGeom prst="rect">
            <a:avLst/>
          </a:prstGeom>
          <a:ln w="12700">
            <a:miter lim="400000"/>
          </a:ln>
        </p:spPr>
      </p:pic>
      <p:sp>
        <p:nvSpPr>
          <p:cNvPr id="365" name="UPANISHADS + GITA…"/>
          <p:cNvSpPr txBox="1"/>
          <p:nvPr/>
        </p:nvSpPr>
        <p:spPr>
          <a:xfrm>
            <a:off x="4526343" y="1881060"/>
            <a:ext cx="8212612" cy="1526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UPANISHADS + GITA</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r>
              <a:t>That happened when the </a:t>
            </a:r>
            <a:r>
              <a:rPr b="1"/>
              <a:t>Upanishads and the Gita were written down</a:t>
            </a:r>
            <a:r>
              <a:t>. </a:t>
            </a:r>
          </a:p>
          <a:p>
            <a:pPr marR="1143000" indent="191770" defTabSz="12700">
              <a:tabLst>
                <a:tab pos="228600" algn="l"/>
              </a:tabLst>
              <a:defRPr b="1">
                <a:solidFill>
                  <a:srgbClr val="343434"/>
                </a:solidFill>
                <a:uFill>
                  <a:solidFill>
                    <a:srgbClr val="343434"/>
                  </a:solidFill>
                </a:uFill>
                <a:latin typeface="Calibri"/>
                <a:ea typeface="Calibri"/>
                <a:cs typeface="Calibri"/>
                <a:sym typeface="Calibri"/>
              </a:defRPr>
            </a:pPr>
            <a:r>
              <a:t>1000-500 years BC,</a:t>
            </a:r>
            <a:r>
              <a:rPr b="0"/>
              <a:t> which represents:</a:t>
            </a:r>
          </a:p>
          <a:p>
            <a:pPr marR="1143000" indent="457199" defTabSz="12700">
              <a:tabLst>
                <a:tab pos="228600" algn="l"/>
              </a:tabLst>
              <a:defRPr>
                <a:solidFill>
                  <a:srgbClr val="343434"/>
                </a:solidFill>
                <a:uFill>
                  <a:solidFill>
                    <a:srgbClr val="343434"/>
                  </a:solidFill>
                </a:uFill>
                <a:latin typeface="Calibri"/>
                <a:ea typeface="Calibri"/>
                <a:cs typeface="Calibri"/>
                <a:sym typeface="Calibri"/>
              </a:defRPr>
            </a:pPr>
            <a:r>
              <a:t>- the height of yogic literature and also a </a:t>
            </a:r>
          </a:p>
          <a:p>
            <a:pPr marR="1143000" indent="457199" defTabSz="12700">
              <a:tabLst>
                <a:tab pos="228600" algn="l"/>
              </a:tabLst>
              <a:defRPr>
                <a:solidFill>
                  <a:srgbClr val="343434"/>
                </a:solidFill>
                <a:uFill>
                  <a:solidFill>
                    <a:srgbClr val="343434"/>
                  </a:solidFill>
                </a:uFill>
                <a:latin typeface="Calibri"/>
                <a:ea typeface="Calibri"/>
                <a:cs typeface="Calibri"/>
                <a:sym typeface="Calibri"/>
              </a:defRPr>
            </a:pPr>
            <a:r>
              <a:t>- beautiful blending of Vedic thought and Tantric practice.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7"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68"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69"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70"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71" name="Tantra and Shakti traditions have been relegated by history as magical and therefore not elaborated enough.…"/>
          <p:cNvSpPr txBox="1"/>
          <p:nvPr/>
        </p:nvSpPr>
        <p:spPr>
          <a:xfrm>
            <a:off x="2573625" y="2065273"/>
            <a:ext cx="9293374" cy="2326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uFill>
                  <a:solidFill>
                    <a:srgbClr val="000000"/>
                  </a:solidFill>
                </a:uFill>
                <a:latin typeface="Calibri"/>
                <a:ea typeface="Calibri"/>
                <a:cs typeface="Calibri"/>
                <a:sym typeface="Calibri"/>
              </a:defRPr>
            </a:pPr>
            <a:r>
              <a:t>Tantra and Shakti traditions have been relegated by history as magical and therefore not elaborated enough. </a:t>
            </a:r>
          </a:p>
          <a:p>
            <a:pPr marR="1143000" indent="191770" defTabSz="12700">
              <a:tabLst>
                <a:tab pos="228600" algn="l"/>
              </a:tabLst>
              <a:defRPr>
                <a:uFill>
                  <a:solidFill>
                    <a:srgbClr val="000000"/>
                  </a:solidFill>
                </a:uFill>
                <a:latin typeface="Calibri"/>
                <a:ea typeface="Calibri"/>
                <a:cs typeface="Calibri"/>
                <a:sym typeface="Calibri"/>
              </a:defRPr>
            </a:pPr>
          </a:p>
          <a:p>
            <a:pPr marR="1143000" indent="191770" defTabSz="12700">
              <a:tabLst>
                <a:tab pos="228600" algn="l"/>
              </a:tabLst>
              <a:defRPr>
                <a:uFill>
                  <a:solidFill>
                    <a:srgbClr val="000000"/>
                  </a:solidFill>
                </a:uFill>
                <a:latin typeface="Calibri"/>
                <a:ea typeface="Calibri"/>
                <a:cs typeface="Calibri"/>
                <a:sym typeface="Calibri"/>
              </a:defRPr>
            </a:pPr>
            <a:r>
              <a:t>But, it was </a:t>
            </a:r>
            <a:r>
              <a:rPr u="sng">
                <a:solidFill>
                  <a:srgbClr val="0000FF"/>
                </a:solidFill>
                <a:uFill>
                  <a:solidFill>
                    <a:srgbClr val="0000FF"/>
                  </a:solidFill>
                </a:uFill>
                <a:hlinkClick r:id="rId4" invalidUrl="" action="" tgtFrame="" tooltip="" history="1" highlightClick="0" endSnd="0"/>
              </a:rPr>
              <a:t>crucial</a:t>
            </a:r>
            <a:r>
              <a:t> to “revive the pre-patriarchal, pre-Brahminical values of feminine inclusion.” Tantra is reduced to ‘sexual practice’, but is in fact a demanding spiritual path that includes meditation, yoga, dance and elaborate circle rituals that evoke the ecstatic experience with the divine in and through the physical body.</a:t>
            </a:r>
          </a:p>
          <a:p>
            <a:pPr marR="1143000" indent="191770" defTabSz="12700">
              <a:tabLst>
                <a:tab pos="228600" algn="l"/>
              </a:tabLst>
              <a:defRPr>
                <a:uFill>
                  <a:solidFill>
                    <a:srgbClr val="000000"/>
                  </a:solidFill>
                </a:uFill>
                <a:latin typeface="Calibri"/>
                <a:ea typeface="Calibri"/>
                <a:cs typeface="Calibri"/>
                <a:sym typeface="Calibri"/>
              </a:defRPr>
            </a:pPr>
            <a:r>
              <a:t> </a:t>
            </a:r>
          </a:p>
        </p:txBody>
      </p:sp>
      <p:sp>
        <p:nvSpPr>
          <p:cNvPr id="372" name="Tantra And Shakti Traditions"/>
          <p:cNvSpPr txBox="1"/>
          <p:nvPr/>
        </p:nvSpPr>
        <p:spPr>
          <a:xfrm>
            <a:off x="2365310" y="1325307"/>
            <a:ext cx="3949051" cy="485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12700">
              <a:tabLst>
                <a:tab pos="1143000" algn="l"/>
              </a:tabLst>
              <a:defRPr sz="2300" u="sng">
                <a:solidFill>
                  <a:srgbClr val="D72203"/>
                </a:solidFill>
                <a:uFill>
                  <a:solidFill>
                    <a:srgbClr val="D72203"/>
                  </a:solidFill>
                </a:uFill>
                <a:latin typeface="Avenir Heavy"/>
                <a:ea typeface="Avenir Heavy"/>
                <a:cs typeface="Avenir Heavy"/>
                <a:sym typeface="Avenir Heavy"/>
              </a:defRPr>
            </a:lvl1pPr>
          </a:lstStyle>
          <a:p>
            <a:pPr/>
            <a:r>
              <a:t>Tantra And Shakti Traditions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4"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75"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76"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77" name="TANTRA YOGA…"/>
          <p:cNvSpPr txBox="1"/>
          <p:nvPr/>
        </p:nvSpPr>
        <p:spPr>
          <a:xfrm>
            <a:off x="3685235" y="2106929"/>
            <a:ext cx="8647102" cy="2644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000000"/>
                  </a:solidFill>
                </a:uFill>
                <a:latin typeface="Avenir Heavy"/>
                <a:ea typeface="Avenir Heavy"/>
                <a:cs typeface="Avenir Heavy"/>
                <a:sym typeface="Avenir Heavy"/>
              </a:defRPr>
            </a:pPr>
            <a:r>
              <a:t>TANTRA YOGA</a:t>
            </a:r>
            <a:endParaRPr>
              <a:solidFill>
                <a:srgbClr val="343434"/>
              </a:solidFill>
            </a:endParaRPr>
          </a:p>
          <a:p>
            <a:pPr marL="372243" marR="1143000" indent="-180472" defTabSz="12700">
              <a:buSzPct val="100000"/>
              <a:buChar char="•"/>
              <a:tabLst>
                <a:tab pos="228600" algn="l"/>
              </a:tabLst>
              <a:defRPr>
                <a:solidFill>
                  <a:srgbClr val="343434"/>
                </a:solidFill>
                <a:uFill>
                  <a:solidFill>
                    <a:srgbClr val="000000"/>
                  </a:solidFill>
                </a:uFill>
                <a:latin typeface="Calibri"/>
                <a:ea typeface="Calibri"/>
                <a:cs typeface="Calibri"/>
                <a:sym typeface="Calibri"/>
              </a:defRPr>
            </a:pPr>
            <a:r>
              <a:t>7000 yo. Grew out of shamanism, WOMEN have been held in high regard. </a:t>
            </a:r>
          </a:p>
          <a:p>
            <a:pPr marL="372243" marR="1143000" indent="-180472" defTabSz="12700">
              <a:buSzPct val="100000"/>
              <a:buChar char="•"/>
              <a:tabLst>
                <a:tab pos="228600" algn="l"/>
              </a:tabLst>
              <a:defRPr>
                <a:solidFill>
                  <a:srgbClr val="343434"/>
                </a:solidFill>
                <a:uFill>
                  <a:solidFill>
                    <a:srgbClr val="000000"/>
                  </a:solidFill>
                </a:uFill>
                <a:latin typeface="Calibri"/>
                <a:ea typeface="Calibri"/>
                <a:cs typeface="Calibri"/>
                <a:sym typeface="Calibri"/>
              </a:defRPr>
            </a:pPr>
          </a:p>
          <a:p>
            <a:pPr marL="372243" marR="1143000" indent="-180472" defTabSz="12700">
              <a:buSzPct val="100000"/>
              <a:buChar char="•"/>
              <a:tabLst>
                <a:tab pos="228600" algn="l"/>
              </a:tabLst>
              <a:defRPr>
                <a:solidFill>
                  <a:srgbClr val="343434"/>
                </a:solidFill>
                <a:uFill>
                  <a:solidFill>
                    <a:srgbClr val="000000"/>
                  </a:solidFill>
                </a:uFill>
                <a:latin typeface="Calibri"/>
                <a:ea typeface="Calibri"/>
                <a:cs typeface="Calibri"/>
                <a:sym typeface="Calibri"/>
              </a:defRPr>
            </a:pPr>
            <a:r>
              <a:t>Why? </a:t>
            </a:r>
          </a:p>
          <a:p>
            <a:pPr lvl="1" marR="1143000" indent="420369" defTabSz="12700">
              <a:tabLst>
                <a:tab pos="228600" algn="l"/>
              </a:tabLst>
              <a:defRPr>
                <a:solidFill>
                  <a:srgbClr val="343434"/>
                </a:solidFill>
                <a:uFill>
                  <a:solidFill>
                    <a:srgbClr val="000000"/>
                  </a:solidFill>
                </a:uFill>
                <a:latin typeface="Calibri"/>
                <a:ea typeface="Calibri"/>
                <a:cs typeface="Calibri"/>
                <a:sym typeface="Calibri"/>
              </a:defRPr>
            </a:pPr>
            <a:r>
              <a:t>Tantric culture: largely MATRIARCHAL.</a:t>
            </a:r>
          </a:p>
          <a:p>
            <a:pPr lvl="1" marR="1143000" indent="420369" defTabSz="12700">
              <a:tabLst>
                <a:tab pos="228600" algn="l"/>
              </a:tabLst>
              <a:defRPr>
                <a:solidFill>
                  <a:srgbClr val="343434"/>
                </a:solidFill>
                <a:uFill>
                  <a:solidFill>
                    <a:srgbClr val="000000"/>
                  </a:solidFill>
                </a:uFill>
                <a:latin typeface="Calibri"/>
                <a:ea typeface="Calibri"/>
                <a:cs typeface="Calibri"/>
                <a:sym typeface="Calibri"/>
              </a:defRPr>
            </a:pPr>
            <a:r>
              <a:t>Vedic society: patriarchal.</a:t>
            </a:r>
          </a:p>
          <a:p>
            <a:pPr lvl="1" marR="1143000" indent="420369" defTabSz="12700">
              <a:tabLst>
                <a:tab pos="228600" algn="l"/>
              </a:tabLst>
              <a:defRPr>
                <a:solidFill>
                  <a:srgbClr val="343434"/>
                </a:solidFill>
                <a:uFill>
                  <a:solidFill>
                    <a:srgbClr val="000000"/>
                  </a:solidFill>
                </a:uFill>
                <a:latin typeface="Calibri"/>
                <a:ea typeface="Calibri"/>
                <a:cs typeface="Calibri"/>
                <a:sym typeface="Calibri"/>
              </a:defRPr>
            </a:pPr>
            <a:r>
              <a:t> </a:t>
            </a:r>
          </a:p>
          <a:p>
            <a:pPr lvl="1" marR="1143000" indent="420369" defTabSz="12700">
              <a:tabLst>
                <a:tab pos="228600" algn="l"/>
              </a:tabLst>
              <a:defRPr>
                <a:solidFill>
                  <a:srgbClr val="343434"/>
                </a:solidFill>
                <a:uFill>
                  <a:solidFill>
                    <a:srgbClr val="000000"/>
                  </a:solidFill>
                </a:uFill>
                <a:latin typeface="Calibri"/>
                <a:ea typeface="Calibri"/>
                <a:cs typeface="Calibri"/>
                <a:sym typeface="Calibri"/>
              </a:defRPr>
            </a:pPr>
            <a:r>
              <a:t>In Tantric culture, both men + women were TEACHERS.</a:t>
            </a:r>
          </a:p>
          <a:p>
            <a:pPr lvl="1" marR="1143000" indent="420369" defTabSz="12700">
              <a:tabLst>
                <a:tab pos="228600" algn="l"/>
              </a:tabLst>
              <a:defRPr>
                <a:solidFill>
                  <a:srgbClr val="343434"/>
                </a:solidFill>
                <a:uFill>
                  <a:solidFill>
                    <a:srgbClr val="000000"/>
                  </a:solidFill>
                </a:uFill>
                <a:latin typeface="Calibri"/>
                <a:ea typeface="Calibri"/>
                <a:cs typeface="Calibri"/>
                <a:sym typeface="Calibri"/>
              </a:defRPr>
            </a:pPr>
            <a:r>
              <a:t>In Vedic culture, only men were teachers.</a:t>
            </a:r>
          </a:p>
        </p:txBody>
      </p:sp>
      <p:sp>
        <p:nvSpPr>
          <p:cNvPr id="378"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pic>
        <p:nvPicPr>
          <p:cNvPr id="379" name="Imagen" descr="Imagen"/>
          <p:cNvPicPr>
            <a:picLocks noChangeAspect="1"/>
          </p:cNvPicPr>
          <p:nvPr/>
        </p:nvPicPr>
        <p:blipFill>
          <a:blip r:embed="rId4">
            <a:extLst/>
          </a:blip>
          <a:stretch>
            <a:fillRect/>
          </a:stretch>
        </p:blipFill>
        <p:spPr>
          <a:xfrm>
            <a:off x="944237" y="1936496"/>
            <a:ext cx="2455091" cy="368263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0" name="Text Box 2"/>
          <p:cNvGrpSpPr/>
          <p:nvPr/>
        </p:nvGrpSpPr>
        <p:grpSpPr>
          <a:xfrm>
            <a:off x="3369652" y="890905"/>
            <a:ext cx="5685365" cy="870715"/>
            <a:chOff x="0" y="0"/>
            <a:chExt cx="5685364" cy="870713"/>
          </a:xfrm>
        </p:grpSpPr>
        <p:sp>
          <p:nvSpPr>
            <p:cNvPr id="228" name="Rectángulo"/>
            <p:cNvSpPr/>
            <p:nvPr/>
          </p:nvSpPr>
          <p:spPr>
            <a:xfrm>
              <a:off x="0" y="0"/>
              <a:ext cx="4883135" cy="870714"/>
            </a:xfrm>
            <a:prstGeom prst="rect">
              <a:avLst/>
            </a:prstGeom>
            <a:solidFill>
              <a:srgbClr val="FFFFFF"/>
            </a:solidFill>
            <a:ln w="9525" cap="flat">
              <a:solidFill>
                <a:srgbClr val="000000"/>
              </a:solidFill>
              <a:prstDash val="solid"/>
              <a:miter lim="800000"/>
            </a:ln>
            <a:effectLst/>
          </p:spPr>
          <p:txBody>
            <a:bodyPr wrap="square" lIns="45718" tIns="45718" rIns="45718" bIns="45718" numCol="1" anchor="t">
              <a:noAutofit/>
            </a:bodyPr>
            <a:lstStyle/>
            <a:p>
              <a:pPr algn="ctr" defTabSz="914400">
                <a:defRPr>
                  <a:latin typeface="Arial"/>
                  <a:ea typeface="Arial"/>
                  <a:cs typeface="Arial"/>
                  <a:sym typeface="Arial"/>
                </a:defRPr>
              </a:pPr>
            </a:p>
          </p:txBody>
        </p:sp>
        <p:sp>
          <p:nvSpPr>
            <p:cNvPr id="229" name="RESEARCHERS:      - Ramesh Bjonnes…"/>
            <p:cNvSpPr txBox="1"/>
            <p:nvPr/>
          </p:nvSpPr>
          <p:spPr>
            <a:xfrm>
              <a:off x="0" y="0"/>
              <a:ext cx="5685365" cy="802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marR="1143000" indent="191770" defTabSz="12700">
                <a:tabLst>
                  <a:tab pos="228600" algn="l"/>
                </a:tabLst>
                <a:defRPr b="1" sz="1200">
                  <a:solidFill>
                    <a:srgbClr val="0F1111"/>
                  </a:solidFill>
                  <a:latin typeface="Calibri"/>
                  <a:ea typeface="Calibri"/>
                  <a:cs typeface="Calibri"/>
                  <a:sym typeface="Calibri"/>
                </a:defRPr>
              </a:pPr>
              <a:r>
                <a:t>RESEARCHERS:      </a:t>
              </a:r>
              <a:r>
                <a:rPr b="0"/>
                <a:t>- </a:t>
              </a:r>
              <a:r>
                <a:t>Ramesh Bjonnes </a:t>
              </a:r>
            </a:p>
            <a:p>
              <a:pPr lvl="5" marR="1143000" indent="1334769" defTabSz="12700">
                <a:tabLst>
                  <a:tab pos="228600" algn="l"/>
                </a:tabLst>
                <a:defRPr sz="1200">
                  <a:solidFill>
                    <a:srgbClr val="0F1111"/>
                  </a:solidFill>
                  <a:latin typeface="Calibri"/>
                  <a:ea typeface="Calibri"/>
                  <a:cs typeface="Calibri"/>
                  <a:sym typeface="Calibri"/>
                </a:defRPr>
              </a:pPr>
              <a:r>
                <a:t>- Vicki Noble</a:t>
              </a:r>
            </a:p>
            <a:p>
              <a:pPr lvl="5" marR="1143000" indent="1334769" defTabSz="12700">
                <a:tabLst>
                  <a:tab pos="228600" algn="l"/>
                </a:tabLst>
                <a:defRPr sz="1200">
                  <a:solidFill>
                    <a:srgbClr val="0F1111"/>
                  </a:solidFill>
                  <a:latin typeface="Calibri"/>
                  <a:ea typeface="Calibri"/>
                  <a:cs typeface="Calibri"/>
                  <a:sym typeface="Calibri"/>
                </a:defRPr>
              </a:pPr>
              <a:r>
                <a:t>- </a:t>
              </a:r>
              <a:r>
                <a:rPr u="sng">
                  <a:solidFill>
                    <a:srgbClr val="0000FF"/>
                  </a:solidFill>
                  <a:uFill>
                    <a:solidFill>
                      <a:srgbClr val="0000FF"/>
                    </a:solidFill>
                  </a:uFill>
                  <a:hlinkClick r:id="rId2" invalidUrl="" action="" tgtFrame="" tooltip="" history="1" highlightClick="0" endSnd="0"/>
                </a:rPr>
                <a:t>Monica Sjoo</a:t>
              </a:r>
              <a:r>
                <a:t> </a:t>
              </a:r>
            </a:p>
            <a:p>
              <a:pPr lvl="5" marR="1143000" indent="1334769" defTabSz="12700">
                <a:tabLst>
                  <a:tab pos="228600" algn="l"/>
                </a:tabLst>
                <a:defRPr sz="1200">
                  <a:solidFill>
                    <a:srgbClr val="0F1111"/>
                  </a:solidFill>
                  <a:latin typeface="Calibri"/>
                  <a:ea typeface="Calibri"/>
                  <a:cs typeface="Calibri"/>
                  <a:sym typeface="Calibri"/>
                </a:defRPr>
              </a:pPr>
              <a:r>
                <a:t>- </a:t>
              </a:r>
              <a:r>
                <a:rPr u="sng">
                  <a:solidFill>
                    <a:srgbClr val="0000FF"/>
                  </a:solidFill>
                  <a:uFill>
                    <a:solidFill>
                      <a:srgbClr val="0000FF"/>
                    </a:solidFill>
                  </a:uFill>
                  <a:hlinkClick r:id="rId3" invalidUrl="" action="" tgtFrame="" tooltip="" history="1" highlightClick="0" endSnd="0"/>
                </a:rPr>
                <a:t>Miranda Shaw</a:t>
              </a:r>
              <a:r>
                <a:t> - Book: Passionate Enlightenment</a:t>
              </a:r>
            </a:p>
          </p:txBody>
        </p:sp>
      </p:grpSp>
      <p:pic>
        <p:nvPicPr>
          <p:cNvPr id="231" name="cropped-logo-sk.png" descr="cropped-logo-sk.png"/>
          <p:cNvPicPr>
            <a:picLocks noChangeAspect="1"/>
          </p:cNvPicPr>
          <p:nvPr/>
        </p:nvPicPr>
        <p:blipFill>
          <a:blip r:embed="rId4">
            <a:extLst/>
          </a:blip>
          <a:srcRect l="4079" t="0" r="4078" b="0"/>
          <a:stretch>
            <a:fillRect/>
          </a:stretch>
        </p:blipFill>
        <p:spPr>
          <a:xfrm>
            <a:off x="925397" y="874419"/>
            <a:ext cx="993161" cy="1036341"/>
          </a:xfrm>
          <a:prstGeom prst="rect">
            <a:avLst/>
          </a:prstGeom>
          <a:ln w="12700">
            <a:miter lim="400000"/>
          </a:ln>
        </p:spPr>
      </p:pic>
      <p:sp>
        <p:nvSpPr>
          <p:cNvPr id="232"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sp>
        <p:nvSpPr>
          <p:cNvPr id="233" name="Rectangle 7"/>
          <p:cNvSpPr txBox="1"/>
          <p:nvPr/>
        </p:nvSpPr>
        <p:spPr>
          <a:xfrm>
            <a:off x="3361504" y="1951990"/>
            <a:ext cx="7510417" cy="97154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tabLst>
                <a:tab pos="2971800" algn="r"/>
                <a:tab pos="5943600" algn="r"/>
              </a:tabLst>
              <a:defRPr b="1" u="sng">
                <a:uFill>
                  <a:solidFill>
                    <a:schemeClr val="accent4"/>
                  </a:solidFill>
                </a:uFill>
                <a:latin typeface="Calibri"/>
                <a:ea typeface="Calibri"/>
                <a:cs typeface="Calibri"/>
                <a:sym typeface="Calibri"/>
              </a:defRPr>
            </a:pPr>
            <a:r>
              <a:t>MYTH: WOMEN WERE NOT ALLOWED TO PRACTICE YOGA</a:t>
            </a:r>
          </a:p>
          <a:p>
            <a:pPr marL="342900" indent="-342900">
              <a:lnSpc>
                <a:spcPct val="115000"/>
              </a:lnSpc>
              <a:buSzPts val="1800"/>
              <a:buChar char="▪"/>
              <a:defRPr>
                <a:latin typeface="Calibri"/>
                <a:ea typeface="Calibri"/>
                <a:cs typeface="Calibri"/>
                <a:sym typeface="Calibri"/>
              </a:defRPr>
            </a:pPr>
            <a:r>
              <a:t>From western yogis in America: Just from around 1960</a:t>
            </a:r>
          </a:p>
          <a:p>
            <a:pPr marL="342900" indent="-342900">
              <a:lnSpc>
                <a:spcPct val="115000"/>
              </a:lnSpc>
              <a:buSzPts val="1800"/>
              <a:buChar char="▪"/>
              <a:defRPr>
                <a:latin typeface="Calibri"/>
                <a:ea typeface="Calibri"/>
                <a:cs typeface="Calibri"/>
                <a:sym typeface="Calibri"/>
              </a:defRPr>
            </a:pPr>
            <a:r>
              <a:t>Why that Myth? Maybe because they see Yoga as just the practice of HATHA</a:t>
            </a:r>
          </a:p>
        </p:txBody>
      </p:sp>
      <p:pic>
        <p:nvPicPr>
          <p:cNvPr id="234" name="Picture 12" descr="Picture 12"/>
          <p:cNvPicPr>
            <a:picLocks noChangeAspect="1"/>
          </p:cNvPicPr>
          <p:nvPr/>
        </p:nvPicPr>
        <p:blipFill>
          <a:blip r:embed="rId5">
            <a:extLst/>
          </a:blip>
          <a:stretch>
            <a:fillRect/>
          </a:stretch>
        </p:blipFill>
        <p:spPr>
          <a:xfrm>
            <a:off x="9984271" y="678687"/>
            <a:ext cx="1391209" cy="1200176"/>
          </a:xfrm>
          <a:prstGeom prst="rect">
            <a:avLst/>
          </a:prstGeom>
          <a:ln w="12700">
            <a:miter lim="400000"/>
          </a:ln>
        </p:spPr>
      </p:pic>
      <p:pic>
        <p:nvPicPr>
          <p:cNvPr id="235" name="Imagen" descr="Imagen"/>
          <p:cNvPicPr>
            <a:picLocks noChangeAspect="1"/>
          </p:cNvPicPr>
          <p:nvPr/>
        </p:nvPicPr>
        <p:blipFill>
          <a:blip r:embed="rId6">
            <a:extLst/>
          </a:blip>
          <a:stretch>
            <a:fillRect/>
          </a:stretch>
        </p:blipFill>
        <p:spPr>
          <a:xfrm>
            <a:off x="977900" y="3517900"/>
            <a:ext cx="3721100" cy="2184400"/>
          </a:xfrm>
          <a:prstGeom prst="rect">
            <a:avLst/>
          </a:prstGeom>
          <a:ln w="12700">
            <a:miter lim="400000"/>
          </a:ln>
        </p:spPr>
      </p:pic>
      <p:sp>
        <p:nvSpPr>
          <p:cNvPr id="236" name="HATHA YOGA PRADIPIKA…"/>
          <p:cNvSpPr txBox="1"/>
          <p:nvPr/>
        </p:nvSpPr>
        <p:spPr>
          <a:xfrm>
            <a:off x="4924829" y="3376930"/>
            <a:ext cx="6610528" cy="262000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115000"/>
              </a:lnSpc>
              <a:defRPr b="1" u="sng">
                <a:uFill>
                  <a:solidFill>
                    <a:srgbClr val="000000"/>
                  </a:solidFill>
                </a:uFill>
                <a:latin typeface="Calibri"/>
                <a:ea typeface="Calibri"/>
                <a:cs typeface="Calibri"/>
                <a:sym typeface="Calibri"/>
              </a:defRPr>
            </a:pPr>
            <a:r>
              <a:t>HATHA YOGA PRADIPIKA </a:t>
            </a:r>
            <a:endParaRPr sz="1200">
              <a:solidFill>
                <a:srgbClr val="343434"/>
              </a:solidFill>
            </a:endParaRPr>
          </a:p>
          <a:p>
            <a:pPr marL="342900" indent="-342900">
              <a:lnSpc>
                <a:spcPct val="115000"/>
              </a:lnSpc>
              <a:buSzPts val="1800"/>
              <a:buChar char="▪"/>
              <a:defRPr>
                <a:latin typeface="Calibri"/>
                <a:ea typeface="Calibri"/>
                <a:cs typeface="Calibri"/>
                <a:sym typeface="Calibri"/>
              </a:defRPr>
            </a:pPr>
            <a:r>
              <a:t>Published in XV Century —&gt; Western academicians think: </a:t>
            </a:r>
            <a:br/>
            <a:r>
              <a:t>Then, hatha yoga developed in the middle ages,</a:t>
            </a:r>
          </a:p>
          <a:p>
            <a:pPr marL="342900" indent="-342900">
              <a:lnSpc>
                <a:spcPct val="115000"/>
              </a:lnSpc>
              <a:buSzPts val="1800"/>
              <a:buChar char="▪"/>
              <a:defRPr>
                <a:latin typeface="Calibri"/>
                <a:ea typeface="Calibri"/>
                <a:cs typeface="Calibri"/>
                <a:sym typeface="Calibri"/>
              </a:defRPr>
            </a:pPr>
            <a:r>
              <a:t>It contains 32 main yoga postures. Most essential.</a:t>
            </a:r>
          </a:p>
          <a:p>
            <a:pPr marL="342900" indent="-342900">
              <a:lnSpc>
                <a:spcPct val="115000"/>
              </a:lnSpc>
              <a:buSzPts val="1800"/>
              <a:buChar char="▪"/>
              <a:defRPr>
                <a:latin typeface="Calibri"/>
                <a:ea typeface="Calibri"/>
                <a:cs typeface="Calibri"/>
                <a:sym typeface="Calibri"/>
              </a:defRPr>
            </a:pPr>
            <a:r>
              <a:t>Postures were developed by Shaiva Tantrics: Naked Hatha Yogis</a:t>
            </a:r>
          </a:p>
          <a:p>
            <a:pPr marL="342900" indent="-342900">
              <a:lnSpc>
                <a:spcPct val="115000"/>
              </a:lnSpc>
              <a:buSzPts val="1800"/>
              <a:buChar char="▪"/>
              <a:defRPr>
                <a:latin typeface="Calibri"/>
                <a:ea typeface="Calibri"/>
                <a:cs typeface="Calibri"/>
                <a:sym typeface="Calibri"/>
              </a:defRPr>
            </a:pPr>
            <a:r>
              <a:t>Shaiva culture was already several thousand years old prior to · writing of the Hatha Yoga Pradipika (we know it from the Puranas)</a:t>
            </a:r>
          </a:p>
          <a:p>
            <a:pPr marL="342900" indent="-342900">
              <a:lnSpc>
                <a:spcPct val="115000"/>
              </a:lnSpc>
              <a:buSzPts val="1800"/>
              <a:buChar char="▪"/>
              <a:defRPr>
                <a:latin typeface="Calibri"/>
                <a:ea typeface="Calibri"/>
                <a:cs typeface="Calibri"/>
                <a:sym typeface="Calibri"/>
              </a:defRPr>
            </a:pPr>
            <a:r>
              <a:t>So: yoga postures are thousands of years old as well.</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82"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83"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84" name="WOMEN HAVE BEEN ALLOWED TO BE YOGINIS FOR THOUSANDS OF YEARS…"/>
          <p:cNvSpPr txBox="1"/>
          <p:nvPr/>
        </p:nvSpPr>
        <p:spPr>
          <a:xfrm>
            <a:off x="906469" y="2480174"/>
            <a:ext cx="8866482" cy="37617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000000"/>
                  </a:solidFill>
                </a:uFill>
                <a:latin typeface="Avenir Heavy"/>
                <a:ea typeface="Avenir Heavy"/>
                <a:cs typeface="Avenir Heavy"/>
                <a:sym typeface="Avenir Heavy"/>
              </a:defRPr>
            </a:pPr>
            <a:r>
              <a:t>WOMEN HAVE BEEN ALLOWED TO BE YOGINIS FOR THOUSANDS OF YEARS</a:t>
            </a:r>
          </a:p>
          <a:p>
            <a:pPr marR="1143000" indent="191770" defTabSz="12700">
              <a:tabLst>
                <a:tab pos="228600" algn="l"/>
              </a:tabLst>
              <a:defRPr>
                <a:solidFill>
                  <a:srgbClr val="343434"/>
                </a:solidFill>
                <a:latin typeface="Calibri"/>
                <a:ea typeface="Calibri"/>
                <a:cs typeface="Calibri"/>
                <a:sym typeface="Calibri"/>
              </a:defRPr>
            </a:pPr>
          </a:p>
          <a:p>
            <a:pPr marR="1143000" indent="191770" defTabSz="12700">
              <a:tabLst>
                <a:tab pos="228600" algn="l"/>
              </a:tabLst>
              <a:defRPr>
                <a:solidFill>
                  <a:srgbClr val="343434"/>
                </a:solidFill>
                <a:latin typeface="Calibri"/>
                <a:ea typeface="Calibri"/>
                <a:cs typeface="Calibri"/>
                <a:sym typeface="Calibri"/>
              </a:defRPr>
            </a:pPr>
            <a:r>
              <a:t>The way out for women in Vedic society, was that they were allowed to be swamis, ochre clad holy women, or yoginis. </a:t>
            </a:r>
          </a:p>
          <a:p>
            <a:pPr marR="1143000" indent="191770" defTabSz="12700">
              <a:tabLst>
                <a:tab pos="228600" algn="l"/>
              </a:tabLst>
              <a:defRPr>
                <a:solidFill>
                  <a:srgbClr val="343434"/>
                </a:solidFill>
                <a:latin typeface="Calibri"/>
                <a:ea typeface="Calibri"/>
                <a:cs typeface="Calibri"/>
                <a:sym typeface="Calibri"/>
              </a:defRPr>
            </a:pPr>
            <a:r>
              <a:t>That tradition has been alive and well in India for thousands of years. </a:t>
            </a:r>
          </a:p>
          <a:p>
            <a:pPr marR="1143000" indent="191770" defTabSz="12700">
              <a:tabLst>
                <a:tab pos="228600" algn="l"/>
              </a:tabLst>
              <a:defRPr>
                <a:solidFill>
                  <a:srgbClr val="343434"/>
                </a:solidFill>
                <a:latin typeface="Calibri"/>
                <a:ea typeface="Calibri"/>
                <a:cs typeface="Calibri"/>
                <a:sym typeface="Calibri"/>
              </a:defRPr>
            </a:pPr>
            <a:r>
              <a:t>And, that </a:t>
            </a:r>
            <a:r>
              <a:rPr b="1"/>
              <a:t>tradition represents a mixture of Tantra and Veda.</a:t>
            </a:r>
          </a:p>
          <a:p>
            <a:pPr marR="1143000" indent="191770" defTabSz="12700">
              <a:tabLst>
                <a:tab pos="228600" algn="l"/>
              </a:tabLst>
              <a:defRPr>
                <a:solidFill>
                  <a:srgbClr val="343434"/>
                </a:solidFill>
                <a:latin typeface="Calibri"/>
                <a:ea typeface="Calibri"/>
                <a:cs typeface="Calibri"/>
                <a:sym typeface="Calibri"/>
              </a:defRPr>
            </a:pPr>
          </a:p>
          <a:p>
            <a:pPr marR="1143000" indent="191770" defTabSz="12700">
              <a:tabLst>
                <a:tab pos="228600" algn="l"/>
              </a:tabLst>
              <a:defRPr>
                <a:solidFill>
                  <a:srgbClr val="343434"/>
                </a:solidFill>
                <a:latin typeface="Calibri"/>
                <a:ea typeface="Calibri"/>
                <a:cs typeface="Calibri"/>
                <a:sym typeface="Calibri"/>
              </a:defRPr>
            </a:pPr>
            <a:r>
              <a:t>Within · </a:t>
            </a:r>
            <a:r>
              <a:rPr b="1"/>
              <a:t>more genuine, non-Vedic culture, where Tantra</a:t>
            </a:r>
            <a:r>
              <a:t> (tantric yoga) was widely practiced, </a:t>
            </a:r>
            <a:r>
              <a:rPr b="1"/>
              <a:t>women have always been allowed to teach and practice as </a:t>
            </a:r>
            <a:r>
              <a:t> </a:t>
            </a:r>
            <a:r>
              <a:rPr b="1"/>
              <a:t>gurus, healers, yoginis, and Goddesses </a:t>
            </a:r>
            <a:r>
              <a:t>since · beginning of time.</a:t>
            </a:r>
          </a:p>
          <a:p>
            <a:pPr lvl="1" marR="1143000" indent="420369" defTabSz="12700">
              <a:tabLst>
                <a:tab pos="228600" algn="l"/>
              </a:tabLst>
              <a:defRPr>
                <a:solidFill>
                  <a:srgbClr val="343434"/>
                </a:solidFill>
                <a:uFill>
                  <a:solidFill>
                    <a:srgbClr val="000000"/>
                  </a:solidFill>
                </a:uFill>
                <a:latin typeface="Calibri"/>
                <a:ea typeface="Calibri"/>
                <a:cs typeface="Calibri"/>
                <a:sym typeface="Calibri"/>
              </a:defRPr>
            </a:pPr>
            <a:r>
              <a:t> </a:t>
            </a:r>
          </a:p>
          <a:p>
            <a:pPr marR="1143000" indent="191770" defTabSz="12700">
              <a:tabLst>
                <a:tab pos="228600" algn="l"/>
              </a:tabLst>
              <a:defRPr>
                <a:solidFill>
                  <a:srgbClr val="343434"/>
                </a:solidFill>
                <a:latin typeface="Calibri"/>
                <a:ea typeface="Calibri"/>
                <a:cs typeface="Calibri"/>
                <a:sym typeface="Calibri"/>
              </a:defRPr>
            </a:pPr>
            <a:r>
              <a:t>There is NO evidence within traditional yogic or tantric culture that supports the myth that women were not allowed to practice yoga.</a:t>
            </a:r>
          </a:p>
        </p:txBody>
      </p:sp>
      <p:sp>
        <p:nvSpPr>
          <p:cNvPr id="385"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pic>
        <p:nvPicPr>
          <p:cNvPr id="386" name="Imagen" descr="Imagen"/>
          <p:cNvPicPr>
            <a:picLocks noChangeAspect="1"/>
          </p:cNvPicPr>
          <p:nvPr/>
        </p:nvPicPr>
        <p:blipFill>
          <a:blip r:embed="rId4">
            <a:extLst/>
          </a:blip>
          <a:stretch>
            <a:fillRect/>
          </a:stretch>
        </p:blipFill>
        <p:spPr>
          <a:xfrm>
            <a:off x="4069850" y="791697"/>
            <a:ext cx="2915718" cy="1578135"/>
          </a:xfrm>
          <a:prstGeom prst="rect">
            <a:avLst/>
          </a:prstGeom>
          <a:ln w="12700">
            <a:miter lim="400000"/>
          </a:ln>
        </p:spPr>
      </p:pic>
      <p:pic>
        <p:nvPicPr>
          <p:cNvPr id="387" name="Imagen" descr="Imagen"/>
          <p:cNvPicPr>
            <a:picLocks noChangeAspect="1"/>
          </p:cNvPicPr>
          <p:nvPr/>
        </p:nvPicPr>
        <p:blipFill>
          <a:blip r:embed="rId5">
            <a:extLst/>
          </a:blip>
          <a:stretch>
            <a:fillRect/>
          </a:stretch>
        </p:blipFill>
        <p:spPr>
          <a:xfrm>
            <a:off x="9022635" y="2963948"/>
            <a:ext cx="2238992" cy="307359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90"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91"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392" name="YOGINI?…"/>
          <p:cNvSpPr txBox="1"/>
          <p:nvPr/>
        </p:nvSpPr>
        <p:spPr>
          <a:xfrm>
            <a:off x="2374587" y="1018222"/>
            <a:ext cx="9511173" cy="2364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000000"/>
                  </a:solidFill>
                </a:uFill>
                <a:latin typeface="Avenir Heavy"/>
                <a:ea typeface="Avenir Heavy"/>
                <a:cs typeface="Avenir Heavy"/>
                <a:sym typeface="Avenir Heavy"/>
              </a:defRPr>
            </a:pPr>
            <a:r>
              <a:t>YOGINI?</a:t>
            </a:r>
            <a:endParaRPr>
              <a:solidFill>
                <a:srgbClr val="343434"/>
              </a:solidFill>
            </a:endParaRPr>
          </a:p>
          <a:p>
            <a:pPr marR="1143000" indent="191770" defTabSz="12700">
              <a:tabLst>
                <a:tab pos="228600" algn="l"/>
              </a:tabLst>
              <a:defRPr>
                <a:solidFill>
                  <a:srgbClr val="343434"/>
                </a:solidFill>
                <a:latin typeface="Calibri"/>
                <a:ea typeface="Calibri"/>
                <a:cs typeface="Calibri"/>
                <a:sym typeface="Calibri"/>
              </a:defRPr>
            </a:pPr>
            <a:r>
              <a:t>If we consider a yogini to be someone only practicing yoga postures, </a:t>
            </a:r>
          </a:p>
          <a:p>
            <a:pPr marR="1143000" indent="191770" defTabSz="12700">
              <a:tabLst>
                <a:tab pos="228600" algn="l"/>
              </a:tabLst>
              <a:defRPr>
                <a:solidFill>
                  <a:srgbClr val="343434"/>
                </a:solidFill>
                <a:latin typeface="Calibri"/>
                <a:ea typeface="Calibri"/>
                <a:cs typeface="Calibri"/>
                <a:sym typeface="Calibri"/>
              </a:defRPr>
            </a:pPr>
            <a:r>
              <a:t>there are few such yoginis in Indian culture.</a:t>
            </a:r>
          </a:p>
          <a:p>
            <a:pPr marR="1143000" indent="191770" defTabSz="12700">
              <a:tabLst>
                <a:tab pos="228600" algn="l"/>
              </a:tabLst>
              <a:defRPr>
                <a:solidFill>
                  <a:srgbClr val="343434"/>
                </a:solidFill>
                <a:latin typeface="Calibri"/>
                <a:ea typeface="Calibri"/>
                <a:cs typeface="Calibri"/>
                <a:sym typeface="Calibri"/>
              </a:defRPr>
            </a:pPr>
            <a:r>
              <a:t>But hatha yoga is just one of many branches on the large tree of yoga. </a:t>
            </a:r>
          </a:p>
          <a:p>
            <a:pPr marR="1143000" indent="191770" defTabSz="12700">
              <a:tabLst>
                <a:tab pos="228600" algn="l"/>
              </a:tabLst>
              <a:defRPr b="1">
                <a:solidFill>
                  <a:srgbClr val="343434"/>
                </a:solidFill>
                <a:latin typeface="Calibri"/>
                <a:ea typeface="Calibri"/>
                <a:cs typeface="Calibri"/>
                <a:sym typeface="Calibri"/>
              </a:defRPr>
            </a:pPr>
            <a:r>
              <a:t> </a:t>
            </a:r>
          </a:p>
          <a:p>
            <a:pPr marR="1143000" indent="191770" defTabSz="12700">
              <a:tabLst>
                <a:tab pos="228600" algn="l"/>
              </a:tabLst>
              <a:defRPr>
                <a:solidFill>
                  <a:srgbClr val="343434"/>
                </a:solidFill>
                <a:latin typeface="Calibri"/>
                <a:ea typeface="Calibri"/>
                <a:cs typeface="Calibri"/>
                <a:sym typeface="Calibri"/>
              </a:defRPr>
            </a:pPr>
            <a:r>
              <a:t>If we also include the mystics who meditate, sing devotional songs, practice solitude, fasting, and other spiritual austerities, then there have been thousands, if not millions, of such yogini practitioners and gurus throughout the ages.</a:t>
            </a:r>
          </a:p>
        </p:txBody>
      </p:sp>
      <p:sp>
        <p:nvSpPr>
          <p:cNvPr id="393"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394" name="THE BAULS OF BENGAL…"/>
          <p:cNvSpPr txBox="1"/>
          <p:nvPr/>
        </p:nvSpPr>
        <p:spPr>
          <a:xfrm>
            <a:off x="4899638" y="3604259"/>
            <a:ext cx="7951452" cy="2364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THE BAULS OF BENGAL</a:t>
            </a:r>
          </a:p>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r>
              <a:t>Ecstatic singers, dancers and meditators.</a:t>
            </a:r>
          </a:p>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r>
              <a:t>They wandered all over India since the Middle Ages. </a:t>
            </a:r>
          </a:p>
          <a:p>
            <a:pPr marL="372243" marR="1143000" indent="-180472" defTabSz="12700">
              <a:buSzPct val="100000"/>
              <a:buChar char="•"/>
              <a:tabLst>
                <a:tab pos="228600" algn="l"/>
              </a:tabLst>
              <a:defRPr b="1">
                <a:solidFill>
                  <a:srgbClr val="343434"/>
                </a:solidFill>
                <a:uFill>
                  <a:solidFill>
                    <a:srgbClr val="343434"/>
                  </a:solidFill>
                </a:uFill>
                <a:latin typeface="Calibri"/>
                <a:ea typeface="Calibri"/>
                <a:cs typeface="Calibri"/>
                <a:sym typeface="Calibri"/>
              </a:defRPr>
            </a:pPr>
            <a:r>
              <a:t>Many of the Baul ecstatics are women. </a:t>
            </a:r>
          </a:p>
          <a:p>
            <a:pPr marL="372243" marR="1143000" indent="-180472" defTabSz="12700">
              <a:buSzPct val="100000"/>
              <a:buChar char="•"/>
              <a:tabLst>
                <a:tab pos="228600" algn="l"/>
              </a:tabLst>
              <a:defRPr b="1">
                <a:solidFill>
                  <a:srgbClr val="343434"/>
                </a:solidFill>
                <a:uFill>
                  <a:solidFill>
                    <a:srgbClr val="343434"/>
                  </a:solidFill>
                </a:uFill>
                <a:latin typeface="Calibri"/>
                <a:ea typeface="Calibri"/>
                <a:cs typeface="Calibri"/>
                <a:sym typeface="Calibri"/>
              </a:defRPr>
            </a:pPr>
            <a:r>
              <a:t>Some of them </a:t>
            </a:r>
            <a:r>
              <a:rPr b="0"/>
              <a:t>became </a:t>
            </a:r>
            <a:r>
              <a:t>well known yoginis and gurus</a:t>
            </a:r>
            <a:r>
              <a:rPr b="0"/>
              <a:t>:</a:t>
            </a:r>
          </a:p>
          <a:p>
            <a:pPr lvl="1" marR="1143000" indent="685800" defTabSz="12700">
              <a:tabLst>
                <a:tab pos="228600" algn="l"/>
              </a:tabLst>
              <a:defRPr>
                <a:solidFill>
                  <a:srgbClr val="343434"/>
                </a:solidFill>
                <a:uFill>
                  <a:solidFill>
                    <a:srgbClr val="343434"/>
                  </a:solidFill>
                </a:uFill>
                <a:latin typeface="Calibri"/>
                <a:ea typeface="Calibri"/>
                <a:cs typeface="Calibri"/>
                <a:sym typeface="Calibri"/>
              </a:defRPr>
            </a:pPr>
            <a:r>
              <a:t>- Ananda Mai Ma, </a:t>
            </a:r>
          </a:p>
          <a:p>
            <a:pPr lvl="1" marR="1143000" indent="685800" defTabSz="12700">
              <a:tabLst>
                <a:tab pos="228600" algn="l"/>
              </a:tabLst>
              <a:defRPr>
                <a:solidFill>
                  <a:srgbClr val="343434"/>
                </a:solidFill>
                <a:uFill>
                  <a:solidFill>
                    <a:srgbClr val="343434"/>
                  </a:solidFill>
                </a:uFill>
                <a:latin typeface="Calibri"/>
                <a:ea typeface="Calibri"/>
                <a:cs typeface="Calibri"/>
                <a:sym typeface="Calibri"/>
              </a:defRPr>
            </a:pPr>
            <a:r>
              <a:t>- Arcanapuri Ma, and </a:t>
            </a:r>
          </a:p>
          <a:p>
            <a:pPr lvl="1" marR="1143000" indent="685800" defTabSz="12700">
              <a:tabLst>
                <a:tab pos="228600" algn="l"/>
              </a:tabLst>
              <a:defRPr>
                <a:solidFill>
                  <a:srgbClr val="343434"/>
                </a:solidFill>
                <a:uFill>
                  <a:solidFill>
                    <a:srgbClr val="343434"/>
                  </a:solidFill>
                </a:uFill>
                <a:latin typeface="Calibri"/>
                <a:ea typeface="Calibri"/>
                <a:cs typeface="Calibri"/>
                <a:sym typeface="Calibri"/>
              </a:defRPr>
            </a:pPr>
            <a:r>
              <a:t>- Laksmi Ma.</a:t>
            </a:r>
          </a:p>
        </p:txBody>
      </p:sp>
      <p:pic>
        <p:nvPicPr>
          <p:cNvPr id="395" name="Imagen" descr="Imagen"/>
          <p:cNvPicPr>
            <a:picLocks noChangeAspect="1"/>
          </p:cNvPicPr>
          <p:nvPr/>
        </p:nvPicPr>
        <p:blipFill>
          <a:blip r:embed="rId4">
            <a:extLst/>
          </a:blip>
          <a:stretch>
            <a:fillRect/>
          </a:stretch>
        </p:blipFill>
        <p:spPr>
          <a:xfrm>
            <a:off x="971984" y="3719829"/>
            <a:ext cx="3810003" cy="2133602"/>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398"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399"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00"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01" name="Ananda Mai Ma…"/>
          <p:cNvSpPr txBox="1"/>
          <p:nvPr/>
        </p:nvSpPr>
        <p:spPr>
          <a:xfrm>
            <a:off x="4304674" y="722630"/>
            <a:ext cx="8157530" cy="5412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Ananda Mai Ma</a:t>
            </a:r>
          </a:p>
          <a:p>
            <a:pPr marR="1143000" indent="428625" defTabSz="12700">
              <a:tabLst>
                <a:tab pos="228600" algn="l"/>
              </a:tabLst>
              <a:defRPr>
                <a:solidFill>
                  <a:srgbClr val="343434"/>
                </a:solidFill>
                <a:uFill>
                  <a:solidFill>
                    <a:srgbClr val="343434"/>
                  </a:solidFill>
                </a:uFill>
                <a:latin typeface="Calibri"/>
                <a:ea typeface="Calibri"/>
                <a:cs typeface="Calibri"/>
                <a:sym typeface="Calibri"/>
              </a:defRPr>
            </a:pPr>
            <a:r>
              <a:t>Anandamai Ma, renowned yogini and guru from </a:t>
            </a:r>
          </a:p>
          <a:p>
            <a:pPr marR="1143000" indent="428625" defTabSz="12700">
              <a:tabLst>
                <a:tab pos="228600" algn="l"/>
              </a:tabLst>
              <a:defRPr>
                <a:solidFill>
                  <a:srgbClr val="343434"/>
                </a:solidFill>
                <a:uFill>
                  <a:solidFill>
                    <a:srgbClr val="343434"/>
                  </a:solidFill>
                </a:uFill>
                <a:latin typeface="Calibri"/>
                <a:ea typeface="Calibri"/>
                <a:cs typeface="Calibri"/>
                <a:sym typeface="Calibri"/>
              </a:defRPr>
            </a:pPr>
            <a:r>
              <a:t>the Baul tantric tradition in Bengal (19</a:t>
            </a:r>
            <a:r>
              <a:rPr baseline="31999"/>
              <a:t>th</a:t>
            </a:r>
            <a:r>
              <a:t> century)</a:t>
            </a:r>
          </a:p>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Mirabai</a:t>
            </a:r>
          </a:p>
          <a:p>
            <a:pPr marR="1143000" indent="428625" defTabSz="12700">
              <a:tabLst>
                <a:tab pos="228600" algn="l"/>
              </a:tabLst>
              <a:defRPr>
                <a:solidFill>
                  <a:srgbClr val="343434"/>
                </a:solidFill>
                <a:uFill>
                  <a:solidFill>
                    <a:srgbClr val="343434"/>
                  </a:solidFill>
                </a:uFill>
                <a:latin typeface="Calibri"/>
                <a:ea typeface="Calibri"/>
                <a:cs typeface="Calibri"/>
                <a:sym typeface="Calibri"/>
              </a:defRPr>
            </a:pPr>
            <a:r>
              <a:t>Celebrated poet, singer, and renowned Bhakti Yogi (ca. 14</a:t>
            </a:r>
            <a:r>
              <a:rPr baseline="31999"/>
              <a:t>th</a:t>
            </a:r>
            <a:r>
              <a:t> century)</a:t>
            </a:r>
          </a:p>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Sarada Devi</a:t>
            </a:r>
          </a:p>
          <a:p>
            <a:pPr marR="1143000" indent="428625" defTabSz="12700">
              <a:tabLst>
                <a:tab pos="228600" algn="l"/>
              </a:tabLst>
              <a:defRPr>
                <a:solidFill>
                  <a:srgbClr val="343434"/>
                </a:solidFill>
                <a:uFill>
                  <a:solidFill>
                    <a:srgbClr val="343434"/>
                  </a:solidFill>
                </a:uFill>
                <a:latin typeface="Calibri"/>
                <a:ea typeface="Calibri"/>
                <a:cs typeface="Calibri"/>
                <a:sym typeface="Calibri"/>
              </a:defRPr>
            </a:pPr>
            <a:r>
              <a:t>Bengali yogini and spiritual head of the Ramakrishna Mission after</a:t>
            </a:r>
          </a:p>
          <a:p>
            <a:pPr marR="1143000" indent="428625" defTabSz="12700">
              <a:tabLst>
                <a:tab pos="228600" algn="l"/>
              </a:tabLst>
              <a:defRPr>
                <a:solidFill>
                  <a:srgbClr val="343434"/>
                </a:solidFill>
                <a:uFill>
                  <a:solidFill>
                    <a:srgbClr val="343434"/>
                  </a:solidFill>
                </a:uFill>
                <a:latin typeface="Calibri"/>
                <a:ea typeface="Calibri"/>
                <a:cs typeface="Calibri"/>
                <a:sym typeface="Calibri"/>
              </a:defRPr>
            </a:pPr>
            <a:r>
              <a:t>her husband Ramakrishna’s death (19</a:t>
            </a:r>
            <a:r>
              <a:rPr baseline="31999"/>
              <a:t>th</a:t>
            </a:r>
            <a:r>
              <a:t> century)</a:t>
            </a:r>
          </a:p>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Kaoshitaki</a:t>
            </a:r>
          </a:p>
          <a:p>
            <a:pPr marR="1143000" indent="428625" defTabSz="12700">
              <a:tabLst>
                <a:tab pos="228600" algn="l"/>
              </a:tabLst>
              <a:defRPr>
                <a:solidFill>
                  <a:srgbClr val="343434"/>
                </a:solidFill>
                <a:uFill>
                  <a:solidFill>
                    <a:srgbClr val="343434"/>
                  </a:solidFill>
                </a:uFill>
                <a:latin typeface="Calibri"/>
                <a:ea typeface="Calibri"/>
                <a:cs typeface="Calibri"/>
                <a:sym typeface="Calibri"/>
              </a:defRPr>
            </a:pPr>
            <a:r>
              <a:t>Yogini, great scholar and wife of the celebrated yogi Maharishi Agastya, from South India (ca. early Middle Ages)</a:t>
            </a:r>
          </a:p>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Karkati Rakshasi</a:t>
            </a:r>
          </a:p>
          <a:p>
            <a:pPr marR="1143000" indent="428625" defTabSz="12700">
              <a:tabLst>
                <a:tab pos="228600" algn="l"/>
              </a:tabLst>
              <a:defRPr>
                <a:solidFill>
                  <a:srgbClr val="343434"/>
                </a:solidFill>
                <a:uFill>
                  <a:solidFill>
                    <a:srgbClr val="343434"/>
                  </a:solidFill>
                </a:uFill>
                <a:latin typeface="Calibri"/>
                <a:ea typeface="Calibri"/>
                <a:cs typeface="Calibri"/>
                <a:sym typeface="Calibri"/>
              </a:defRPr>
            </a:pPr>
            <a:r>
              <a:t>Ayurvedic doctor and one of India’s first yogini surgeons, apprentice of Shiva (the King of Yoga (ca. 5000 BCE) (surgery was part of ancient Tantric Ayurvedic medicine but not practiced in areas were Vedic dogmas were dominant, due to caste prejudices)</a:t>
            </a:r>
          </a:p>
        </p:txBody>
      </p:sp>
      <p:pic>
        <p:nvPicPr>
          <p:cNvPr id="402" name="Imagen" descr="Imagen"/>
          <p:cNvPicPr>
            <a:picLocks noChangeAspect="1"/>
          </p:cNvPicPr>
          <p:nvPr/>
        </p:nvPicPr>
        <p:blipFill>
          <a:blip r:embed="rId4">
            <a:extLst/>
          </a:blip>
          <a:stretch>
            <a:fillRect/>
          </a:stretch>
        </p:blipFill>
        <p:spPr>
          <a:xfrm>
            <a:off x="2406650" y="762000"/>
            <a:ext cx="1753737" cy="2238438"/>
          </a:xfrm>
          <a:prstGeom prst="rect">
            <a:avLst/>
          </a:prstGeom>
          <a:ln w="12700">
            <a:miter lim="400000"/>
          </a:ln>
        </p:spPr>
      </p:pic>
      <p:pic>
        <p:nvPicPr>
          <p:cNvPr id="403" name="Imagen" descr="Imagen"/>
          <p:cNvPicPr>
            <a:picLocks noChangeAspect="1"/>
          </p:cNvPicPr>
          <p:nvPr/>
        </p:nvPicPr>
        <p:blipFill>
          <a:blip r:embed="rId5">
            <a:extLst/>
          </a:blip>
          <a:stretch>
            <a:fillRect/>
          </a:stretch>
        </p:blipFill>
        <p:spPr>
          <a:xfrm>
            <a:off x="704850" y="2103725"/>
            <a:ext cx="2090005" cy="1643917"/>
          </a:xfrm>
          <a:prstGeom prst="rect">
            <a:avLst/>
          </a:prstGeom>
          <a:ln w="12700">
            <a:miter lim="400000"/>
          </a:ln>
        </p:spPr>
      </p:pic>
      <p:pic>
        <p:nvPicPr>
          <p:cNvPr id="404" name="Imagen" descr="Imagen"/>
          <p:cNvPicPr>
            <a:picLocks noChangeAspect="1"/>
          </p:cNvPicPr>
          <p:nvPr/>
        </p:nvPicPr>
        <p:blipFill>
          <a:blip r:embed="rId6">
            <a:extLst/>
          </a:blip>
          <a:stretch>
            <a:fillRect/>
          </a:stretch>
        </p:blipFill>
        <p:spPr>
          <a:xfrm>
            <a:off x="2534930" y="3627365"/>
            <a:ext cx="1700520" cy="223843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6"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07"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08"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09"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10" name="WOMEN INVENTED YOGA!!!…"/>
          <p:cNvSpPr txBox="1"/>
          <p:nvPr/>
        </p:nvSpPr>
        <p:spPr>
          <a:xfrm>
            <a:off x="3032211" y="1108128"/>
            <a:ext cx="9434215" cy="28092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6A6C6E"/>
                  </a:solidFill>
                </a:uFill>
                <a:latin typeface="Avenir Heavy"/>
                <a:ea typeface="Avenir Heavy"/>
                <a:cs typeface="Avenir Heavy"/>
                <a:sym typeface="Avenir Heavy"/>
              </a:defRPr>
            </a:pPr>
            <a:r>
              <a:t>WOMEN INVENTED YOGA!!!</a:t>
            </a:r>
          </a:p>
          <a:p>
            <a:pPr indent="114300" defTabSz="12700">
              <a:spcBef>
                <a:spcPts val="1300"/>
              </a:spcBef>
              <a:defRPr b="1" u="sng">
                <a:solidFill>
                  <a:srgbClr val="A8BF4D"/>
                </a:solidFill>
                <a:uFill>
                  <a:solidFill>
                    <a:srgbClr val="A8BF4D"/>
                  </a:solidFill>
                </a:uFill>
                <a:latin typeface="Calibri"/>
                <a:ea typeface="Calibri"/>
                <a:cs typeface="Calibri"/>
                <a:sym typeface="Calibri"/>
              </a:defRPr>
            </a:pPr>
            <a:r>
              <a:rPr>
                <a:solidFill>
                  <a:srgbClr val="0000FF"/>
                </a:solidFill>
                <a:uFill>
                  <a:solidFill>
                    <a:srgbClr val="0000FF"/>
                  </a:solidFill>
                </a:uFill>
                <a:hlinkClick r:id="rId4" invalidUrl="" action="" tgtFrame="" tooltip="" history="1" highlightClick="0" endSnd="0"/>
              </a:rPr>
              <a:t>Vicki Noble</a:t>
            </a:r>
            <a:endParaRPr>
              <a:uFill>
                <a:solidFill>
                  <a:srgbClr val="6A6C6E"/>
                </a:solidFill>
              </a:uFill>
            </a:endParaRPr>
          </a:p>
          <a:p>
            <a:pPr marL="372243" marR="1143000" indent="-180472" defTabSz="12700">
              <a:buSzPct val="100000"/>
              <a:buChar char="•"/>
              <a:tabLst>
                <a:tab pos="228600" algn="l"/>
              </a:tabLst>
              <a:defRPr>
                <a:latin typeface="Calibri"/>
                <a:ea typeface="Calibri"/>
                <a:cs typeface="Calibri"/>
                <a:sym typeface="Calibri"/>
              </a:defRPr>
            </a:pPr>
            <a:r>
              <a:t>Feminist historian, </a:t>
            </a:r>
          </a:p>
          <a:p>
            <a:pPr marL="372243" marR="1143000" indent="-180472" defTabSz="12700">
              <a:buSzPct val="100000"/>
              <a:buChar char="•"/>
              <a:tabLst>
                <a:tab pos="228600" algn="l"/>
              </a:tabLst>
              <a:defRPr>
                <a:latin typeface="Calibri"/>
                <a:ea typeface="Calibri"/>
                <a:cs typeface="Calibri"/>
                <a:sym typeface="Calibri"/>
              </a:defRPr>
            </a:pPr>
            <a:r>
              <a:t>She asserts that women INVENTED the ancient practice of Yoga. </a:t>
            </a:r>
          </a:p>
          <a:p>
            <a:pPr marL="372243" marR="1143000" indent="-180472" defTabSz="12700">
              <a:buSzPct val="100000"/>
              <a:buChar char="•"/>
              <a:tabLst>
                <a:tab pos="228600" algn="l"/>
              </a:tabLst>
              <a:defRPr>
                <a:latin typeface="Calibri"/>
                <a:ea typeface="Calibri"/>
                <a:cs typeface="Calibri"/>
                <a:sym typeface="Calibri"/>
              </a:defRPr>
            </a:pPr>
            <a:r>
              <a:t>Defies the common myth that women were not allowed to practice yoga until the past century. </a:t>
            </a:r>
          </a:p>
          <a:p>
            <a:pPr marL="372243" marR="1143000" indent="-180472" defTabSz="12700">
              <a:buSzPct val="100000"/>
              <a:buChar char="•"/>
              <a:tabLst>
                <a:tab pos="228600" algn="l"/>
              </a:tabLst>
              <a:defRPr>
                <a:latin typeface="Calibri"/>
                <a:ea typeface="Calibri"/>
                <a:cs typeface="Calibri"/>
                <a:sym typeface="Calibri"/>
              </a:defRPr>
            </a:pPr>
            <a:r>
              <a:t>Why are women still practicing a form of yoga developed by men – only for men? </a:t>
            </a:r>
          </a:p>
          <a:p>
            <a:pPr marL="372243" marR="1143000" indent="-180472" defTabSz="12700">
              <a:buSzPct val="100000"/>
              <a:buChar char="•"/>
              <a:tabLst>
                <a:tab pos="228600" algn="l"/>
              </a:tabLst>
              <a:defRPr>
                <a:latin typeface="Calibri"/>
                <a:ea typeface="Calibri"/>
                <a:cs typeface="Calibri"/>
                <a:sym typeface="Calibri"/>
              </a:defRPr>
            </a:pPr>
            <a:r>
              <a:t>In fact, her research is uncovering evidence of an alternative, much more ancient female centered yoga practice, that </a:t>
            </a:r>
            <a:r>
              <a:rPr b="1"/>
              <a:t>preceded the Vedic yogis by thousands of years</a:t>
            </a:r>
          </a:p>
        </p:txBody>
      </p:sp>
      <p:sp>
        <p:nvSpPr>
          <p:cNvPr id="411" name="There are so many articles and books exploring the historical roots of yoga, and so few mention women’s contributions.…"/>
          <p:cNvSpPr txBox="1"/>
          <p:nvPr/>
        </p:nvSpPr>
        <p:spPr>
          <a:xfrm>
            <a:off x="1137444" y="4250536"/>
            <a:ext cx="11281648"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latin typeface="Calibri"/>
                <a:ea typeface="Calibri"/>
                <a:cs typeface="Calibri"/>
                <a:sym typeface="Calibri"/>
              </a:defRPr>
            </a:pPr>
            <a:r>
              <a:t>There are so many articles and books exploring the historical roots of yoga, and so few mention women’s contributions. </a:t>
            </a:r>
          </a:p>
          <a:p>
            <a:pPr marR="1143000" indent="191770" defTabSz="12700">
              <a:tabLst>
                <a:tab pos="228600" algn="l"/>
              </a:tabLst>
              <a:defRPr>
                <a:latin typeface="Calibri"/>
                <a:ea typeface="Calibri"/>
                <a:cs typeface="Calibri"/>
                <a:sym typeface="Calibri"/>
              </a:defRPr>
            </a:pPr>
          </a:p>
          <a:p>
            <a:pPr marR="1143000" indent="191770" defTabSz="12700">
              <a:tabLst>
                <a:tab pos="228600" algn="l"/>
              </a:tabLst>
              <a:defRPr>
                <a:latin typeface="Calibri"/>
                <a:ea typeface="Calibri"/>
                <a:cs typeface="Calibri"/>
                <a:sym typeface="Calibri"/>
              </a:defRPr>
            </a:pPr>
            <a:r>
              <a:t>Why is it that the yoga scholars debating about the true historicity of yoga (is it 5000 years old or just 500) barely takes into account the legacy of ancient yoginis? I find this blind spot puzzling. I can’t help but wonder, in this so-called post feminist era, if yoga really has “come a long way baby”?</a:t>
            </a:r>
          </a:p>
        </p:txBody>
      </p:sp>
      <p:pic>
        <p:nvPicPr>
          <p:cNvPr id="412" name="Imagen" descr="Imagen"/>
          <p:cNvPicPr>
            <a:picLocks noChangeAspect="1"/>
          </p:cNvPicPr>
          <p:nvPr/>
        </p:nvPicPr>
        <p:blipFill>
          <a:blip r:embed="rId5">
            <a:extLst/>
          </a:blip>
          <a:stretch>
            <a:fillRect/>
          </a:stretch>
        </p:blipFill>
        <p:spPr>
          <a:xfrm>
            <a:off x="1028369" y="1859110"/>
            <a:ext cx="2047411" cy="204741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4"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15"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16"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17"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18" name="COMMUNAL YOGA-PRACTICE FROM PALEOLITHIC…"/>
          <p:cNvSpPr txBox="1"/>
          <p:nvPr/>
        </p:nvSpPr>
        <p:spPr>
          <a:xfrm>
            <a:off x="2482869" y="799018"/>
            <a:ext cx="8525483" cy="3202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u="sng">
                <a:solidFill>
                  <a:srgbClr val="C5371F"/>
                </a:solidFill>
                <a:latin typeface="Avenir Heavy"/>
                <a:ea typeface="Avenir Heavy"/>
                <a:cs typeface="Avenir Heavy"/>
                <a:sym typeface="Avenir Heavy"/>
              </a:defRPr>
            </a:pPr>
            <a:r>
              <a:t>COMMUNAL YOGA-PRACTICE FROM PALEOLITHIC</a:t>
            </a:r>
          </a:p>
          <a:p>
            <a:pPr marL="372243" marR="1143000" indent="-180472" defTabSz="12700">
              <a:buSzPct val="100000"/>
              <a:buChar char="•"/>
              <a:tabLst>
                <a:tab pos="228600" algn="l"/>
              </a:tabLst>
              <a:defRPr>
                <a:latin typeface="Calibri"/>
                <a:ea typeface="Calibri"/>
                <a:cs typeface="Calibri"/>
                <a:sym typeface="Calibri"/>
              </a:defRPr>
            </a:pPr>
          </a:p>
          <a:p>
            <a:pPr marL="372243" marR="1143000" indent="-180472" defTabSz="12700">
              <a:buSzPct val="100000"/>
              <a:buChar char="•"/>
              <a:tabLst>
                <a:tab pos="228600" algn="l"/>
              </a:tabLst>
              <a:defRPr>
                <a:latin typeface="Calibri"/>
                <a:ea typeface="Calibri"/>
                <a:cs typeface="Calibri"/>
                <a:sym typeface="Calibri"/>
              </a:defRPr>
            </a:pPr>
            <a:r>
              <a:t>Widespread female-centered communal yoga practice from the upper Paleolithic and Neolithic. (50.000-12000) </a:t>
            </a:r>
          </a:p>
          <a:p>
            <a:pPr marR="1143000" indent="191770" defTabSz="12700">
              <a:tabLst>
                <a:tab pos="228600" algn="l"/>
              </a:tabLst>
              <a:defRPr>
                <a:latin typeface="Calibri"/>
                <a:ea typeface="Calibri"/>
                <a:cs typeface="Calibri"/>
                <a:sym typeface="Calibri"/>
              </a:defRPr>
            </a:pPr>
          </a:p>
          <a:p>
            <a:pPr marL="372243" marR="1143000" indent="-180472" defTabSz="12700">
              <a:buSzPct val="100000"/>
              <a:buChar char="•"/>
              <a:tabLst>
                <a:tab pos="228600" algn="l"/>
              </a:tabLst>
              <a:defRPr>
                <a:latin typeface="Calibri"/>
                <a:ea typeface="Calibri"/>
                <a:cs typeface="Calibri"/>
                <a:sym typeface="Calibri"/>
              </a:defRPr>
            </a:pPr>
            <a:r>
              <a:t>Celebrating the natural powers of “bleeding, birthing, healing and dying”. </a:t>
            </a:r>
          </a:p>
          <a:p>
            <a:pPr marL="372243" marR="1143000" indent="-180472" defTabSz="12700">
              <a:buSzPct val="100000"/>
              <a:buChar char="•"/>
              <a:tabLst>
                <a:tab pos="228600" algn="l"/>
              </a:tabLst>
              <a:defRPr>
                <a:latin typeface="Calibri"/>
                <a:ea typeface="Calibri"/>
                <a:cs typeface="Calibri"/>
                <a:sym typeface="Calibri"/>
              </a:defRPr>
            </a:pPr>
          </a:p>
          <a:p>
            <a:pPr marL="372243" marR="1143000" indent="-180472" defTabSz="12700">
              <a:buSzPct val="100000"/>
              <a:buChar char="•"/>
              <a:tabLst>
                <a:tab pos="228600" algn="l"/>
              </a:tabLst>
              <a:defRPr>
                <a:latin typeface="Calibri"/>
                <a:ea typeface="Calibri"/>
                <a:cs typeface="Calibri"/>
                <a:sym typeface="Calibri"/>
              </a:defRPr>
            </a:pPr>
            <a:r>
              <a:t>Early yoga as rituals of trance and dance. [Shamanic - Sufi - …]</a:t>
            </a:r>
          </a:p>
          <a:p>
            <a:pPr marL="372243" marR="1143000" indent="-180472" defTabSz="12700">
              <a:buSzPct val="100000"/>
              <a:buChar char="•"/>
              <a:tabLst>
                <a:tab pos="228600" algn="l"/>
              </a:tabLst>
              <a:defRPr>
                <a:latin typeface="Calibri"/>
                <a:ea typeface="Calibri"/>
                <a:cs typeface="Calibri"/>
                <a:sym typeface="Calibri"/>
              </a:defRPr>
            </a:pPr>
          </a:p>
          <a:p>
            <a:pPr marL="372243" marR="1143000" indent="-180472" defTabSz="12700">
              <a:buSzPct val="100000"/>
              <a:buChar char="•"/>
              <a:tabLst>
                <a:tab pos="228600" algn="l"/>
              </a:tabLst>
              <a:defRPr>
                <a:latin typeface="Calibri"/>
                <a:ea typeface="Calibri"/>
                <a:cs typeface="Calibri"/>
                <a:sym typeface="Calibri"/>
              </a:defRPr>
            </a:pPr>
            <a:r>
              <a:t>In this way disease was believed to be purged from the community and fertility in women, animals, and food crops enhanced.</a:t>
            </a:r>
          </a:p>
        </p:txBody>
      </p:sp>
      <p:pic>
        <p:nvPicPr>
          <p:cNvPr id="419" name="Imagen" descr="Imagen"/>
          <p:cNvPicPr>
            <a:picLocks noChangeAspect="1"/>
          </p:cNvPicPr>
          <p:nvPr/>
        </p:nvPicPr>
        <p:blipFill>
          <a:blip r:embed="rId4">
            <a:extLst/>
          </a:blip>
          <a:stretch>
            <a:fillRect/>
          </a:stretch>
        </p:blipFill>
        <p:spPr>
          <a:xfrm>
            <a:off x="2883342" y="4119622"/>
            <a:ext cx="5773410" cy="1999045"/>
          </a:xfrm>
          <a:prstGeom prst="rect">
            <a:avLst/>
          </a:prstGeom>
          <a:ln w="12700">
            <a:miter lim="400000"/>
          </a:ln>
        </p:spPr>
      </p:pic>
      <p:sp>
        <p:nvSpPr>
          <p:cNvPr id="420" name="Matrikas"/>
          <p:cNvSpPr txBox="1"/>
          <p:nvPr/>
        </p:nvSpPr>
        <p:spPr>
          <a:xfrm>
            <a:off x="7038264" y="5829301"/>
            <a:ext cx="1594246" cy="320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500">
                <a:solidFill>
                  <a:srgbClr val="3D596D"/>
                </a:solidFill>
              </a:defRPr>
            </a:lvl1pPr>
          </a:lstStyle>
          <a:p>
            <a:pPr/>
            <a:r>
              <a:t>Matrikas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2"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23"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24"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25"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26" name="ARTICRAFTS…"/>
          <p:cNvSpPr txBox="1"/>
          <p:nvPr/>
        </p:nvSpPr>
        <p:spPr>
          <a:xfrm>
            <a:off x="3225174" y="1059180"/>
            <a:ext cx="8525483" cy="2364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u="sng">
                <a:solidFill>
                  <a:srgbClr val="C5371F"/>
                </a:solidFill>
                <a:latin typeface="Avenir Heavy"/>
                <a:ea typeface="Avenir Heavy"/>
                <a:cs typeface="Avenir Heavy"/>
                <a:sym typeface="Avenir Heavy"/>
              </a:defRPr>
            </a:pPr>
            <a:r>
              <a:t>ARTICRAFTS</a:t>
            </a:r>
          </a:p>
          <a:p>
            <a:pPr marR="1143000" indent="191770" defTabSz="12700">
              <a:tabLst>
                <a:tab pos="228600" algn="l"/>
              </a:tabLst>
              <a:defRPr>
                <a:uFill>
                  <a:solidFill>
                    <a:srgbClr val="000000"/>
                  </a:solidFill>
                </a:uFill>
                <a:latin typeface="Calibri"/>
                <a:ea typeface="Calibri"/>
                <a:cs typeface="Calibri"/>
                <a:sym typeface="Calibri"/>
              </a:defRPr>
            </a:pPr>
          </a:p>
          <a:p>
            <a:pPr marL="372243" marR="1085850" indent="-180472" defTabSz="12700">
              <a:buSzPct val="100000"/>
              <a:buChar char="•"/>
              <a:tabLst>
                <a:tab pos="228600" algn="l"/>
              </a:tabLst>
              <a:defRPr>
                <a:uFill>
                  <a:solidFill>
                    <a:srgbClr val="000000"/>
                  </a:solidFill>
                </a:uFill>
                <a:latin typeface="Calibri"/>
                <a:ea typeface="Calibri"/>
                <a:cs typeface="Calibri"/>
                <a:sym typeface="Calibri"/>
              </a:defRPr>
            </a:pPr>
            <a:r>
              <a:t>Images of female Buddha’s and high-ranking shaman priestesses in the artifacts and figurines of Old Europe and Asia(6000 BCE). </a:t>
            </a:r>
          </a:p>
          <a:p>
            <a:pPr marL="372243" marR="1085850" indent="-180472" defTabSz="12700">
              <a:buSzPct val="100000"/>
              <a:buChar char="•"/>
              <a:tabLst>
                <a:tab pos="228600" algn="l"/>
              </a:tabLst>
              <a:defRPr>
                <a:uFill>
                  <a:solidFill>
                    <a:srgbClr val="000000"/>
                  </a:solidFill>
                </a:uFill>
                <a:latin typeface="Calibri"/>
                <a:ea typeface="Calibri"/>
                <a:cs typeface="Calibri"/>
                <a:sym typeface="Calibri"/>
              </a:defRPr>
            </a:pPr>
            <a:r>
              <a:t>V</a:t>
            </a:r>
            <a:r>
              <a:rPr b="1"/>
              <a:t>aried poses</a:t>
            </a:r>
            <a:r>
              <a:t> shown in these early sculptures, frescoes, murals, and rock art through the ages. </a:t>
            </a:r>
          </a:p>
          <a:p>
            <a:pPr marL="372243" marR="1085850" indent="-180472" defTabSz="12700">
              <a:buSzPct val="100000"/>
              <a:buChar char="•"/>
              <a:tabLst>
                <a:tab pos="228600" algn="l"/>
              </a:tabLst>
              <a:defRPr>
                <a:uFill>
                  <a:solidFill>
                    <a:srgbClr val="000000"/>
                  </a:solidFill>
                </a:uFill>
                <a:latin typeface="Calibri"/>
                <a:ea typeface="Calibri"/>
                <a:cs typeface="Calibri"/>
                <a:sym typeface="Calibri"/>
              </a:defRPr>
            </a:pPr>
            <a:r>
              <a:t>They are expressions of an ancient shamanistic yoga.</a:t>
            </a:r>
          </a:p>
          <a:p>
            <a:pPr marL="372243" marR="1085850" indent="-180472" defTabSz="12700">
              <a:buSzPct val="100000"/>
              <a:buChar char="•"/>
              <a:tabLst>
                <a:tab pos="228600" algn="l"/>
              </a:tabLst>
              <a:defRPr>
                <a:uFill>
                  <a:solidFill>
                    <a:srgbClr val="000000"/>
                  </a:solidFill>
                </a:uFill>
                <a:latin typeface="Calibri"/>
                <a:ea typeface="Calibri"/>
                <a:cs typeface="Calibri"/>
                <a:sym typeface="Calibri"/>
              </a:defRPr>
            </a:pPr>
            <a:r>
              <a:t>Eventually were codified into the formal schools we know today.</a:t>
            </a:r>
          </a:p>
        </p:txBody>
      </p:sp>
      <p:pic>
        <p:nvPicPr>
          <p:cNvPr id="427" name="Imagen" descr="Imagen"/>
          <p:cNvPicPr>
            <a:picLocks noChangeAspect="1"/>
          </p:cNvPicPr>
          <p:nvPr/>
        </p:nvPicPr>
        <p:blipFill>
          <a:blip r:embed="rId4">
            <a:extLst/>
          </a:blip>
          <a:stretch>
            <a:fillRect/>
          </a:stretch>
        </p:blipFill>
        <p:spPr>
          <a:xfrm>
            <a:off x="1363360" y="2103725"/>
            <a:ext cx="1611872" cy="2790636"/>
          </a:xfrm>
          <a:prstGeom prst="rect">
            <a:avLst/>
          </a:prstGeom>
          <a:ln w="12700">
            <a:miter lim="400000"/>
          </a:ln>
        </p:spPr>
      </p:pic>
      <p:sp>
        <p:nvSpPr>
          <p:cNvPr id="428" name="Matrika/Mother Goddess, Mid-6th Century, India (Rajasthan, Tanesara)"/>
          <p:cNvSpPr txBox="1"/>
          <p:nvPr/>
        </p:nvSpPr>
        <p:spPr>
          <a:xfrm>
            <a:off x="1281424" y="4944381"/>
            <a:ext cx="1391210" cy="1107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6A6C6E"/>
                </a:solidFill>
              </a:defRPr>
            </a:lvl1pPr>
          </a:lstStyle>
          <a:p>
            <a:pPr/>
            <a:r>
              <a:t>Matrika/Mother Goddess, Mid-6th Century, India (Rajasthan, Tanesara)</a:t>
            </a:r>
          </a:p>
        </p:txBody>
      </p:sp>
      <p:sp>
        <p:nvSpPr>
          <p:cNvPr id="429" name="Seated Goddess from Crete (c.5500 BCE)"/>
          <p:cNvSpPr txBox="1"/>
          <p:nvPr/>
        </p:nvSpPr>
        <p:spPr>
          <a:xfrm>
            <a:off x="5707943" y="5580046"/>
            <a:ext cx="2871209" cy="548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500">
                <a:solidFill>
                  <a:srgbClr val="3D596D"/>
                </a:solidFill>
              </a:defRPr>
            </a:lvl1pPr>
          </a:lstStyle>
          <a:p>
            <a:pPr/>
            <a:r>
              <a:t>Seated Goddess from Crete (c.5500 BCE) </a:t>
            </a:r>
          </a:p>
        </p:txBody>
      </p:sp>
      <p:pic>
        <p:nvPicPr>
          <p:cNvPr id="430" name="Imagen" descr="Imagen"/>
          <p:cNvPicPr>
            <a:picLocks noChangeAspect="1"/>
          </p:cNvPicPr>
          <p:nvPr/>
        </p:nvPicPr>
        <p:blipFill>
          <a:blip r:embed="rId5">
            <a:extLst/>
          </a:blip>
          <a:stretch>
            <a:fillRect/>
          </a:stretch>
        </p:blipFill>
        <p:spPr>
          <a:xfrm>
            <a:off x="3875961" y="3470838"/>
            <a:ext cx="1974184" cy="2632244"/>
          </a:xfrm>
          <a:prstGeom prst="rect">
            <a:avLst/>
          </a:prstGeom>
          <a:ln w="12700">
            <a:miter lim="400000"/>
          </a:ln>
        </p:spPr>
      </p:pic>
      <p:sp>
        <p:nvSpPr>
          <p:cNvPr id="431" name="Women’s sculptures, seals, figurines…"/>
          <p:cNvSpPr txBox="1"/>
          <p:nvPr/>
        </p:nvSpPr>
        <p:spPr>
          <a:xfrm>
            <a:off x="5791425" y="3563543"/>
            <a:ext cx="4504127"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b="1" u="sng">
                <a:uFill>
                  <a:solidFill>
                    <a:srgbClr val="000000"/>
                  </a:solidFill>
                </a:uFill>
                <a:latin typeface="Calibri"/>
                <a:ea typeface="Calibri"/>
                <a:cs typeface="Calibri"/>
                <a:sym typeface="Calibri"/>
              </a:defRPr>
            </a:pPr>
            <a:r>
              <a:t>Women’s sculptures, seals, figurines</a:t>
            </a:r>
          </a:p>
          <a:p>
            <a:pPr marR="1143000" indent="191770" defTabSz="12700">
              <a:tabLst>
                <a:tab pos="228600" algn="l"/>
              </a:tabLst>
              <a:defRPr>
                <a:uFill>
                  <a:solidFill>
                    <a:srgbClr val="000000"/>
                  </a:solidFill>
                </a:uFill>
                <a:latin typeface="Calibri"/>
                <a:ea typeface="Calibri"/>
                <a:cs typeface="Calibri"/>
                <a:sym typeface="Calibri"/>
              </a:defRPr>
            </a:pPr>
            <a:r>
              <a:t>These cross-cultural sculptures, seals and figurines depict women in body postures startlingly similar to yoga asana.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3"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34"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35"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36"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37" name="KUNDALINI…"/>
          <p:cNvSpPr txBox="1"/>
          <p:nvPr/>
        </p:nvSpPr>
        <p:spPr>
          <a:xfrm>
            <a:off x="2020014" y="792798"/>
            <a:ext cx="8959685" cy="180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u="sng">
                <a:solidFill>
                  <a:srgbClr val="C5371F"/>
                </a:solidFill>
                <a:latin typeface="Avenir Heavy"/>
                <a:ea typeface="Avenir Heavy"/>
                <a:cs typeface="Avenir Heavy"/>
                <a:sym typeface="Avenir Heavy"/>
              </a:defRPr>
            </a:pPr>
            <a:r>
              <a:t>KUNDALINI</a:t>
            </a:r>
          </a:p>
          <a:p>
            <a:pPr marR="1143000" indent="191770" defTabSz="12700">
              <a:tabLst>
                <a:tab pos="228600" algn="l"/>
              </a:tabLst>
              <a:defRPr>
                <a:uFill>
                  <a:solidFill>
                    <a:srgbClr val="000000"/>
                  </a:solidFill>
                </a:uFill>
                <a:latin typeface="Calibri"/>
                <a:ea typeface="Calibri"/>
                <a:cs typeface="Calibri"/>
                <a:sym typeface="Calibri"/>
              </a:defRPr>
            </a:pPr>
          </a:p>
          <a:p>
            <a:pPr marL="372243" marR="1085850" indent="-180472" defTabSz="12700">
              <a:buSzPct val="100000"/>
              <a:buChar char="•"/>
              <a:tabLst>
                <a:tab pos="228600" algn="l"/>
              </a:tabLst>
              <a:defRPr>
                <a:uFill>
                  <a:solidFill>
                    <a:srgbClr val="000000"/>
                  </a:solidFill>
                </a:uFill>
                <a:latin typeface="Calibri"/>
                <a:ea typeface="Calibri"/>
                <a:cs typeface="Calibri"/>
                <a:sym typeface="Calibri"/>
              </a:defRPr>
            </a:pPr>
            <a:r>
              <a:t>“Although such figures predate the formal codification of yoga in India by many thousands of years, each of them could be said to graphically depict steps of yoga that lead to “progressively deeper levels of awareness and functioning until, finally, ordinary consciousness is transcended in the bliss of ecstasy.”</a:t>
            </a:r>
          </a:p>
        </p:txBody>
      </p:sp>
      <p:sp>
        <p:nvSpPr>
          <p:cNvPr id="438" name="The concept of raising Kundalini energy, so  fundamental to yoga philosophy and practice, originated with these yogic priestesses.…"/>
          <p:cNvSpPr txBox="1"/>
          <p:nvPr/>
        </p:nvSpPr>
        <p:spPr>
          <a:xfrm>
            <a:off x="6185784" y="2621246"/>
            <a:ext cx="6643530" cy="316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b="1">
                <a:latin typeface="Calibri"/>
                <a:ea typeface="Calibri"/>
                <a:cs typeface="Calibri"/>
                <a:sym typeface="Calibri"/>
              </a:defRPr>
            </a:pPr>
            <a:r>
              <a:t>The concept of raising Kundalini energy</a:t>
            </a:r>
            <a:r>
              <a:rPr b="0"/>
              <a:t>, so  fundamental to yoga philosophy and practice, </a:t>
            </a:r>
            <a:r>
              <a:t>originated with these yogic priestesses</a:t>
            </a:r>
            <a:r>
              <a:rPr b="0"/>
              <a:t>. </a:t>
            </a:r>
          </a:p>
          <a:p>
            <a:pPr marR="1143000" indent="191770" defTabSz="12700">
              <a:tabLst>
                <a:tab pos="228600" algn="l"/>
              </a:tabLst>
              <a:defRPr>
                <a:latin typeface="Calibri"/>
                <a:ea typeface="Calibri"/>
                <a:cs typeface="Calibri"/>
                <a:sym typeface="Calibri"/>
              </a:defRPr>
            </a:pPr>
          </a:p>
          <a:p>
            <a:pPr marR="1143000" indent="191770" defTabSz="12700">
              <a:tabLst>
                <a:tab pos="228600" algn="l"/>
              </a:tabLst>
              <a:defRPr>
                <a:latin typeface="Calibri"/>
                <a:ea typeface="Calibri"/>
                <a:cs typeface="Calibri"/>
                <a:sym typeface="Calibri"/>
              </a:defRPr>
            </a:pPr>
            <a:r>
              <a:t>“many prehistoric figurines show women merged with tree’s, w snakes coiling around their bodies, emerging from their heads. </a:t>
            </a:r>
          </a:p>
          <a:p>
            <a:pPr marR="1143000" indent="191770" defTabSz="12700">
              <a:tabLst>
                <a:tab pos="228600" algn="l"/>
              </a:tabLst>
              <a:defRPr>
                <a:latin typeface="Calibri"/>
                <a:ea typeface="Calibri"/>
                <a:cs typeface="Calibri"/>
                <a:sym typeface="Calibri"/>
              </a:defRPr>
            </a:pPr>
            <a:r>
              <a:t> </a:t>
            </a:r>
          </a:p>
          <a:p>
            <a:pPr marR="1143000" indent="191770" defTabSz="12700">
              <a:tabLst>
                <a:tab pos="228600" algn="l"/>
              </a:tabLst>
              <a:defRPr>
                <a:latin typeface="Calibri"/>
                <a:ea typeface="Calibri"/>
                <a:cs typeface="Calibri"/>
                <a:sym typeface="Calibri"/>
              </a:defRPr>
            </a:pPr>
            <a:r>
              <a:t>Were these women raising · serpentine energy (kundalini) up · world tree (human spine) to achieve ‘wings’ or illuminated ccc (enlightenment)?</a:t>
            </a:r>
          </a:p>
        </p:txBody>
      </p:sp>
      <p:pic>
        <p:nvPicPr>
          <p:cNvPr id="439" name="goddess.jpg" descr="goddess.jpg"/>
          <p:cNvPicPr>
            <a:picLocks noChangeAspect="1"/>
          </p:cNvPicPr>
          <p:nvPr/>
        </p:nvPicPr>
        <p:blipFill>
          <a:blip r:embed="rId4">
            <a:extLst/>
          </a:blip>
          <a:stretch>
            <a:fillRect/>
          </a:stretch>
        </p:blipFill>
        <p:spPr>
          <a:xfrm>
            <a:off x="1059386" y="2710178"/>
            <a:ext cx="1989325" cy="2986974"/>
          </a:xfrm>
          <a:prstGeom prst="rect">
            <a:avLst/>
          </a:prstGeom>
          <a:ln w="12700">
            <a:miter lim="400000"/>
          </a:ln>
        </p:spPr>
      </p:pic>
      <p:pic>
        <p:nvPicPr>
          <p:cNvPr id="440" name="Imagen" descr="Imagen"/>
          <p:cNvPicPr>
            <a:picLocks noChangeAspect="1"/>
          </p:cNvPicPr>
          <p:nvPr/>
        </p:nvPicPr>
        <p:blipFill>
          <a:blip r:embed="rId5">
            <a:extLst/>
          </a:blip>
          <a:stretch>
            <a:fillRect/>
          </a:stretch>
        </p:blipFill>
        <p:spPr>
          <a:xfrm>
            <a:off x="3431938" y="2710178"/>
            <a:ext cx="2237386" cy="2986974"/>
          </a:xfrm>
          <a:prstGeom prst="rect">
            <a:avLst/>
          </a:prstGeom>
          <a:ln w="12700">
            <a:miter lim="400000"/>
          </a:ln>
        </p:spPr>
      </p:pic>
      <p:sp>
        <p:nvSpPr>
          <p:cNvPr id="441" name="A Tantric Goddess LACMA"/>
          <p:cNvSpPr txBox="1"/>
          <p:nvPr/>
        </p:nvSpPr>
        <p:spPr>
          <a:xfrm>
            <a:off x="3450680" y="5656487"/>
            <a:ext cx="2093785" cy="320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500">
                <a:solidFill>
                  <a:srgbClr val="202122"/>
                </a:solidFill>
                <a:latin typeface="Calibri"/>
                <a:ea typeface="Calibri"/>
                <a:cs typeface="Calibri"/>
                <a:sym typeface="Calibri"/>
              </a:defRPr>
            </a:lvl1pPr>
          </a:lstStyle>
          <a:p>
            <a:pPr/>
            <a:r>
              <a:t>A Tantric Goddess LACMA</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44"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45"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46"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47" name="KUNDALINI…"/>
          <p:cNvSpPr txBox="1"/>
          <p:nvPr/>
        </p:nvSpPr>
        <p:spPr>
          <a:xfrm>
            <a:off x="3377281" y="1141085"/>
            <a:ext cx="8525483" cy="23647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u="sng">
                <a:solidFill>
                  <a:srgbClr val="C5371F"/>
                </a:solidFill>
                <a:latin typeface="Avenir Heavy"/>
                <a:ea typeface="Avenir Heavy"/>
                <a:cs typeface="Avenir Heavy"/>
                <a:sym typeface="Avenir Heavy"/>
              </a:defRPr>
            </a:pPr>
            <a:r>
              <a:t>KUNDALINI</a:t>
            </a:r>
          </a:p>
          <a:p>
            <a:pPr marR="1143000" indent="191770" defTabSz="12700">
              <a:tabLst>
                <a:tab pos="228600" algn="l"/>
              </a:tabLst>
              <a:defRPr>
                <a:uFill>
                  <a:solidFill>
                    <a:srgbClr val="000000"/>
                  </a:solidFill>
                </a:uFill>
                <a:latin typeface="Calibri"/>
                <a:ea typeface="Calibri"/>
                <a:cs typeface="Calibri"/>
                <a:sym typeface="Calibri"/>
              </a:defRPr>
            </a:pPr>
          </a:p>
          <a:p>
            <a:pPr marR="1143000" indent="191770" defTabSz="12700">
              <a:tabLst>
                <a:tab pos="228600" algn="l"/>
              </a:tabLst>
              <a:defRPr>
                <a:latin typeface="Calibri"/>
                <a:ea typeface="Calibri"/>
                <a:cs typeface="Calibri"/>
                <a:sym typeface="Calibri"/>
              </a:defRPr>
            </a:pPr>
            <a:r>
              <a:t>the concept of </a:t>
            </a:r>
            <a:r>
              <a:rPr u="sng">
                <a:solidFill>
                  <a:srgbClr val="0000FF"/>
                </a:solidFill>
                <a:uFill>
                  <a:solidFill>
                    <a:srgbClr val="0000FF"/>
                  </a:solidFill>
                </a:uFill>
                <a:hlinkClick r:id="rId4" invalidUrl="" action="" tgtFrame="" tooltip="" history="1" highlightClick="0" endSnd="0"/>
              </a:rPr>
              <a:t>Kundalini</a:t>
            </a:r>
            <a:r>
              <a:t> originated in the female “Siddhis” (yogic powers) of menstruation, female sexuality, natural birth, and menopause. </a:t>
            </a:r>
          </a:p>
          <a:p>
            <a:pPr marR="1143000" indent="191770" defTabSz="12700">
              <a:tabLst>
                <a:tab pos="228600" algn="l"/>
              </a:tabLst>
              <a:defRPr>
                <a:latin typeface="Calibri"/>
                <a:ea typeface="Calibri"/>
                <a:cs typeface="Calibri"/>
                <a:sym typeface="Calibri"/>
              </a:defRPr>
            </a:pPr>
          </a:p>
          <a:p>
            <a:pPr marR="971550" indent="191770" defTabSz="12700">
              <a:tabLst>
                <a:tab pos="228600" algn="l"/>
              </a:tabLst>
              <a:defRPr>
                <a:latin typeface="Calibri"/>
                <a:ea typeface="Calibri"/>
                <a:cs typeface="Calibri"/>
                <a:sym typeface="Calibri"/>
              </a:defRPr>
            </a:pPr>
            <a:r>
              <a:t>Noble believes these ancient yogic rites encouraged the free, spontaneous flow of kundalini energy through the female group, and by extension, throughout the entire community.</a:t>
            </a:r>
          </a:p>
        </p:txBody>
      </p:sp>
      <p:sp>
        <p:nvSpPr>
          <p:cNvPr id="448" name="Yoga scholars generally agree that the discovery of a seal in the Indus Valley (depicting a man seated in what we would now refer to as Lotus posture) is the first historical reference to yoga.…"/>
          <p:cNvSpPr txBox="1"/>
          <p:nvPr/>
        </p:nvSpPr>
        <p:spPr>
          <a:xfrm>
            <a:off x="3469549" y="3864296"/>
            <a:ext cx="7579838"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latin typeface="Calibri"/>
                <a:ea typeface="Calibri"/>
                <a:cs typeface="Calibri"/>
                <a:sym typeface="Calibri"/>
              </a:defRPr>
            </a:pPr>
            <a:r>
              <a:t>Yoga scholars generally agree that the discovery of a seal in the Indus Valley (depicting a man seated in what we would now refer to as Lotus posture) is the first historical reference to yoga. </a:t>
            </a:r>
          </a:p>
          <a:p>
            <a:pPr marR="1143000" indent="191770" defTabSz="12700">
              <a:tabLst>
                <a:tab pos="228600" algn="l"/>
              </a:tabLst>
              <a:defRPr>
                <a:latin typeface="Calibri"/>
                <a:ea typeface="Calibri"/>
                <a:cs typeface="Calibri"/>
                <a:sym typeface="Calibri"/>
              </a:defRPr>
            </a:pPr>
          </a:p>
          <a:p>
            <a:pPr marR="1143000" indent="191770" defTabSz="12700">
              <a:tabLst>
                <a:tab pos="228600" algn="l"/>
              </a:tabLst>
              <a:defRPr>
                <a:latin typeface="Calibri"/>
                <a:ea typeface="Calibri"/>
                <a:cs typeface="Calibri"/>
                <a:sym typeface="Calibri"/>
              </a:defRPr>
            </a:pPr>
            <a:r>
              <a:t>But there are many similar seals and figurines depicting women in ritual body postures – and many of them much older</a:t>
            </a:r>
          </a:p>
        </p:txBody>
      </p:sp>
      <p:pic>
        <p:nvPicPr>
          <p:cNvPr id="449" name="Imagen" descr="Imagen"/>
          <p:cNvPicPr>
            <a:picLocks noChangeAspect="1"/>
          </p:cNvPicPr>
          <p:nvPr/>
        </p:nvPicPr>
        <p:blipFill>
          <a:blip r:embed="rId5">
            <a:extLst/>
          </a:blip>
          <a:stretch>
            <a:fillRect/>
          </a:stretch>
        </p:blipFill>
        <p:spPr>
          <a:xfrm>
            <a:off x="758963" y="1933286"/>
            <a:ext cx="2608758" cy="3478342"/>
          </a:xfrm>
          <a:prstGeom prst="rect">
            <a:avLst/>
          </a:prstGeom>
          <a:ln w="12700">
            <a:miter lim="400000"/>
          </a:ln>
        </p:spPr>
      </p:pic>
      <p:pic>
        <p:nvPicPr>
          <p:cNvPr id="450" name="Imagen" descr="Imagen"/>
          <p:cNvPicPr>
            <a:picLocks noChangeAspect="1"/>
          </p:cNvPicPr>
          <p:nvPr/>
        </p:nvPicPr>
        <p:blipFill>
          <a:blip r:embed="rId6">
            <a:extLst/>
          </a:blip>
          <a:stretch>
            <a:fillRect/>
          </a:stretch>
        </p:blipFill>
        <p:spPr>
          <a:xfrm>
            <a:off x="9847974" y="3412797"/>
            <a:ext cx="1391210" cy="139742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2"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53"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54"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55"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56" name="Most of the figurines unearthed in the Indus Valley were female.…"/>
          <p:cNvSpPr txBox="1"/>
          <p:nvPr/>
        </p:nvSpPr>
        <p:spPr>
          <a:xfrm>
            <a:off x="1775811" y="1083190"/>
            <a:ext cx="9811037" cy="929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latin typeface="Calibri"/>
                <a:ea typeface="Calibri"/>
                <a:cs typeface="Calibri"/>
                <a:sym typeface="Calibri"/>
              </a:defRPr>
            </a:pPr>
            <a:r>
              <a:t>Most of the figurines unearthed in the </a:t>
            </a:r>
            <a:r>
              <a:rPr b="1"/>
              <a:t>Indus Valley </a:t>
            </a:r>
            <a:r>
              <a:t>were female. </a:t>
            </a:r>
          </a:p>
          <a:p>
            <a:pPr marR="1143000" indent="191770" defTabSz="12700">
              <a:tabLst>
                <a:tab pos="228600" algn="l"/>
              </a:tabLst>
              <a:defRPr>
                <a:latin typeface="Calibri"/>
                <a:ea typeface="Calibri"/>
                <a:cs typeface="Calibri"/>
                <a:sym typeface="Calibri"/>
              </a:defRPr>
            </a:pPr>
            <a:r>
              <a:t>It is the Indian link from: - the matriarchal Paleolithic civilizations to </a:t>
            </a:r>
          </a:p>
          <a:p>
            <a:pPr lvl="8" marR="1143000" indent="2020570" defTabSz="12700">
              <a:tabLst>
                <a:tab pos="228600" algn="l"/>
              </a:tabLst>
              <a:defRPr>
                <a:latin typeface="Calibri"/>
                <a:ea typeface="Calibri"/>
                <a:cs typeface="Calibri"/>
                <a:sym typeface="Calibri"/>
              </a:defRPr>
            </a:pPr>
            <a:r>
              <a:t>- the prehistory of yoga.”</a:t>
            </a:r>
          </a:p>
        </p:txBody>
      </p:sp>
      <p:pic>
        <p:nvPicPr>
          <p:cNvPr id="457" name="Imagen" descr="Imagen"/>
          <p:cNvPicPr>
            <a:picLocks noChangeAspect="1"/>
          </p:cNvPicPr>
          <p:nvPr/>
        </p:nvPicPr>
        <p:blipFill>
          <a:blip r:embed="rId4">
            <a:extLst/>
          </a:blip>
          <a:stretch>
            <a:fillRect/>
          </a:stretch>
        </p:blipFill>
        <p:spPr>
          <a:xfrm>
            <a:off x="1550902" y="2414665"/>
            <a:ext cx="1882100" cy="3528935"/>
          </a:xfrm>
          <a:prstGeom prst="rect">
            <a:avLst/>
          </a:prstGeom>
          <a:ln w="12700">
            <a:miter lim="400000"/>
          </a:ln>
        </p:spPr>
      </p:pic>
      <p:sp>
        <p:nvSpPr>
          <p:cNvPr id="458" name="Harappa -2600-1900 BCE"/>
          <p:cNvSpPr txBox="1"/>
          <p:nvPr/>
        </p:nvSpPr>
        <p:spPr>
          <a:xfrm>
            <a:off x="3559450" y="5593080"/>
            <a:ext cx="2013188" cy="294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300">
                <a:solidFill>
                  <a:srgbClr val="6A6C6E"/>
                </a:solidFill>
              </a:defRPr>
            </a:lvl1pPr>
          </a:lstStyle>
          <a:p>
            <a:pPr/>
            <a:r>
              <a:t>Harappa -2600-1900 BCE</a:t>
            </a:r>
          </a:p>
        </p:txBody>
      </p:sp>
      <p:sp>
        <p:nvSpPr>
          <p:cNvPr id="459" name="Modern yoga is acknowledged to be largely derived from the Hatha tradition, but the roots of Hatha reach further to Tantra.…"/>
          <p:cNvSpPr txBox="1"/>
          <p:nvPr/>
        </p:nvSpPr>
        <p:spPr>
          <a:xfrm>
            <a:off x="3716196" y="2414665"/>
            <a:ext cx="8448822" cy="316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latin typeface="Calibri"/>
                <a:ea typeface="Calibri"/>
                <a:cs typeface="Calibri"/>
                <a:sym typeface="Calibri"/>
              </a:defRPr>
            </a:pPr>
            <a:r>
              <a:t>Modern yoga is acknowledged to be largely derived from the Hatha tradition, but </a:t>
            </a:r>
            <a:r>
              <a:rPr b="1"/>
              <a:t>the roots of Hatha reach further to Tantra.</a:t>
            </a:r>
            <a:r>
              <a:t>  </a:t>
            </a:r>
          </a:p>
          <a:p>
            <a:pPr marR="1143000" indent="191770" defTabSz="12700">
              <a:tabLst>
                <a:tab pos="228600" algn="l"/>
              </a:tabLst>
              <a:defRPr>
                <a:latin typeface="Calibri"/>
                <a:ea typeface="Calibri"/>
                <a:cs typeface="Calibri"/>
                <a:sym typeface="Calibri"/>
              </a:defRPr>
            </a:pPr>
          </a:p>
          <a:p>
            <a:pPr marR="1028700" indent="191770" defTabSz="12700">
              <a:tabLst>
                <a:tab pos="228600" algn="l"/>
              </a:tabLst>
              <a:defRPr>
                <a:latin typeface="Calibri"/>
                <a:ea typeface="Calibri"/>
                <a:cs typeface="Calibri"/>
                <a:sym typeface="Calibri"/>
              </a:defRPr>
            </a:pPr>
            <a:r>
              <a:t>Scholar </a:t>
            </a:r>
            <a:r>
              <a:rPr u="sng">
                <a:solidFill>
                  <a:srgbClr val="0000FF"/>
                </a:solidFill>
                <a:uFill>
                  <a:solidFill>
                    <a:srgbClr val="0000FF"/>
                  </a:solidFill>
                </a:uFill>
                <a:hlinkClick r:id="rId5" invalidUrl="" action="" tgtFrame="" tooltip="" history="1" highlightClick="0" endSnd="0"/>
              </a:rPr>
              <a:t>Ramesh Bjonnes</a:t>
            </a:r>
            <a:r>
              <a:t> writes” …if we talk about yoga as practice, as spiritual technology, its source is ancient, prehistoric Tantra, not the Vedas..</a:t>
            </a:r>
          </a:p>
          <a:p>
            <a:pPr marR="1028700" indent="191770" defTabSz="12700">
              <a:tabLst>
                <a:tab pos="228600" algn="l"/>
              </a:tabLst>
              <a:defRPr>
                <a:latin typeface="Calibri"/>
                <a:ea typeface="Calibri"/>
                <a:cs typeface="Calibri"/>
                <a:sym typeface="Calibri"/>
              </a:defRPr>
            </a:pPr>
          </a:p>
          <a:p>
            <a:pPr marR="1028700" indent="191770" defTabSz="12700">
              <a:tabLst>
                <a:tab pos="228600" algn="l"/>
              </a:tabLst>
              <a:defRPr>
                <a:latin typeface="Calibri"/>
                <a:ea typeface="Calibri"/>
                <a:cs typeface="Calibri"/>
                <a:sym typeface="Calibri"/>
              </a:defRPr>
            </a:pPr>
            <a:r>
              <a:t>It seems compelling that </a:t>
            </a:r>
            <a:r>
              <a:rPr b="1"/>
              <a:t>YOGA emerged from Shamanism rather than from the priestly Vedic tradition,</a:t>
            </a:r>
            <a:r>
              <a:t> as most Western yoga scholars believe.” </a:t>
            </a:r>
          </a:p>
          <a:p>
            <a:pPr marR="1028700" indent="191770" defTabSz="12700">
              <a:tabLst>
                <a:tab pos="228600" algn="l"/>
              </a:tabLst>
              <a:defRPr>
                <a:latin typeface="Calibri"/>
                <a:ea typeface="Calibri"/>
                <a:cs typeface="Calibri"/>
                <a:sym typeface="Calibri"/>
              </a:defRPr>
            </a:pPr>
          </a:p>
          <a:p>
            <a:pPr marR="1028700" indent="191770" defTabSz="12700">
              <a:tabLst>
                <a:tab pos="228600" algn="l"/>
              </a:tabLst>
              <a:defRPr>
                <a:latin typeface="Calibri"/>
                <a:ea typeface="Calibri"/>
                <a:cs typeface="Calibri"/>
                <a:sym typeface="Calibri"/>
              </a:defRPr>
            </a:pPr>
            <a:r>
              <a:t>And </a:t>
            </a:r>
            <a:r>
              <a:rPr b="1"/>
              <a:t>ancient prehistoric TANTRA dates back to the female centered shamanic </a:t>
            </a:r>
            <a:r>
              <a:t>practices of prehistory.</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1"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62"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63"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64"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65" name="Open-air stone temples still found in India where animal-headed statues of dancing women, stand as a reminder of these yogini’s ecstatic rites.…"/>
          <p:cNvSpPr txBox="1"/>
          <p:nvPr/>
        </p:nvSpPr>
        <p:spPr>
          <a:xfrm>
            <a:off x="2195523" y="925178"/>
            <a:ext cx="8869644" cy="1488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latin typeface="Calibri"/>
                <a:ea typeface="Calibri"/>
                <a:cs typeface="Calibri"/>
                <a:sym typeface="Calibri"/>
              </a:defRPr>
            </a:pPr>
            <a:r>
              <a:t>Open-air stone temples still found in India where animal-headed statues of dancing women, stand as a reminder of these yogini’s ecstatic rites.</a:t>
            </a:r>
          </a:p>
          <a:p>
            <a:pPr marR="1143000" indent="191770" defTabSz="12700">
              <a:tabLst>
                <a:tab pos="228600" algn="l"/>
              </a:tabLst>
              <a:defRPr>
                <a:latin typeface="Calibri"/>
                <a:ea typeface="Calibri"/>
                <a:cs typeface="Calibri"/>
                <a:sym typeface="Calibri"/>
              </a:defRPr>
            </a:pPr>
            <a:r>
              <a:t> </a:t>
            </a:r>
          </a:p>
          <a:p>
            <a:pPr marR="1143000" indent="191770" defTabSz="12700">
              <a:tabLst>
                <a:tab pos="228600" algn="l"/>
              </a:tabLst>
              <a:defRPr>
                <a:latin typeface="Calibri"/>
                <a:ea typeface="Calibri"/>
                <a:cs typeface="Calibri"/>
                <a:sym typeface="Calibri"/>
              </a:defRPr>
            </a:pPr>
            <a:r>
              <a:t>yogini’s gathered at feasts to play “cymbals, bells, and tambourines and danced within a halo of light and a cloud of incense.” </a:t>
            </a:r>
          </a:p>
        </p:txBody>
      </p:sp>
      <p:pic>
        <p:nvPicPr>
          <p:cNvPr id="466" name="Imagen" descr="Imagen"/>
          <p:cNvPicPr>
            <a:picLocks noChangeAspect="1"/>
          </p:cNvPicPr>
          <p:nvPr/>
        </p:nvPicPr>
        <p:blipFill>
          <a:blip r:embed="rId4">
            <a:extLst/>
          </a:blip>
          <a:stretch>
            <a:fillRect/>
          </a:stretch>
        </p:blipFill>
        <p:spPr>
          <a:xfrm>
            <a:off x="3230865" y="2657441"/>
            <a:ext cx="5730270" cy="3271985"/>
          </a:xfrm>
          <a:prstGeom prst="rect">
            <a:avLst/>
          </a:prstGeom>
          <a:ln w="12700">
            <a:miter lim="400000"/>
          </a:ln>
        </p:spPr>
      </p:pic>
      <p:sp>
        <p:nvSpPr>
          <p:cNvPr id="467" name="Yogini Temple Hirapur"/>
          <p:cNvSpPr txBox="1"/>
          <p:nvPr/>
        </p:nvSpPr>
        <p:spPr>
          <a:xfrm>
            <a:off x="3930427" y="5568513"/>
            <a:ext cx="1645184"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Yogini Temple Hirapur</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cropped-logo-sk.png" descr="cropped-logo-sk.png"/>
          <p:cNvPicPr>
            <a:picLocks noChangeAspect="1"/>
          </p:cNvPicPr>
          <p:nvPr/>
        </p:nvPicPr>
        <p:blipFill>
          <a:blip r:embed="rId2">
            <a:extLst/>
          </a:blip>
          <a:srcRect l="4079" t="0" r="4078" b="0"/>
          <a:stretch>
            <a:fillRect/>
          </a:stretch>
        </p:blipFill>
        <p:spPr>
          <a:xfrm>
            <a:off x="887297" y="760655"/>
            <a:ext cx="993161" cy="1036341"/>
          </a:xfrm>
          <a:prstGeom prst="rect">
            <a:avLst/>
          </a:prstGeom>
          <a:ln w="12700">
            <a:miter lim="400000"/>
          </a:ln>
        </p:spPr>
      </p:pic>
      <p:sp>
        <p:nvSpPr>
          <p:cNvPr id="239"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240" name="Picture 12" descr="Picture 12"/>
          <p:cNvPicPr>
            <a:picLocks noChangeAspect="1"/>
          </p:cNvPicPr>
          <p:nvPr/>
        </p:nvPicPr>
        <p:blipFill>
          <a:blip r:embed="rId3">
            <a:extLst/>
          </a:blip>
          <a:stretch>
            <a:fillRect/>
          </a:stretch>
        </p:blipFill>
        <p:spPr>
          <a:xfrm>
            <a:off x="9996971" y="678687"/>
            <a:ext cx="1391209" cy="1200176"/>
          </a:xfrm>
          <a:prstGeom prst="rect">
            <a:avLst/>
          </a:prstGeom>
          <a:ln w="12700">
            <a:miter lim="400000"/>
          </a:ln>
        </p:spPr>
      </p:pic>
      <p:sp>
        <p:nvSpPr>
          <p:cNvPr id="241" name="ARCHEOLOGICAL FINDINGS…"/>
          <p:cNvSpPr txBox="1"/>
          <p:nvPr/>
        </p:nvSpPr>
        <p:spPr>
          <a:xfrm>
            <a:off x="3097644" y="1096885"/>
            <a:ext cx="9015046" cy="2606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b="1" u="sng">
                <a:solidFill>
                  <a:srgbClr val="343434"/>
                </a:solidFill>
                <a:uFill>
                  <a:solidFill>
                    <a:srgbClr val="343434"/>
                  </a:solidFill>
                </a:uFill>
                <a:latin typeface="Calibri"/>
                <a:ea typeface="Calibri"/>
                <a:cs typeface="Calibri"/>
                <a:sym typeface="Calibri"/>
              </a:defRPr>
            </a:pPr>
            <a:r>
              <a:t>ARCHEOLOGICAL FINDINGS</a:t>
            </a:r>
          </a:p>
          <a:p>
            <a:pPr marR="1143000" indent="191770" defTabSz="12700">
              <a:tabLst>
                <a:tab pos="228600" algn="l"/>
              </a:tabLst>
              <a:defRPr>
                <a:uFill>
                  <a:solidFill>
                    <a:srgbClr val="343434"/>
                  </a:solidFill>
                </a:uFill>
                <a:latin typeface="Calibri"/>
                <a:ea typeface="Calibri"/>
                <a:cs typeface="Calibri"/>
                <a:sym typeface="Calibri"/>
              </a:defRPr>
            </a:pPr>
          </a:p>
          <a:p>
            <a:pPr marL="372243" marR="1143000" indent="-180472" defTabSz="12700">
              <a:buSzPct val="100000"/>
              <a:buChar char="•"/>
              <a:tabLst>
                <a:tab pos="228600" algn="l"/>
              </a:tabLst>
              <a:defRPr b="1" u="sng">
                <a:solidFill>
                  <a:srgbClr val="343434"/>
                </a:solidFill>
                <a:uFill>
                  <a:solidFill>
                    <a:srgbClr val="343434"/>
                  </a:solidFill>
                </a:uFill>
                <a:latin typeface="Calibri"/>
                <a:ea typeface="Calibri"/>
                <a:cs typeface="Calibri"/>
                <a:sym typeface="Calibri"/>
              </a:defRPr>
            </a:pPr>
            <a:r>
              <a:t>SHIVA SEAL</a:t>
            </a:r>
            <a:r>
              <a:rPr b="0" u="none"/>
              <a:t>: </a:t>
            </a:r>
            <a:r>
              <a:rPr u="none"/>
              <a:t>Yogi in the Goraksasana position.</a:t>
            </a:r>
            <a:r>
              <a:rPr b="0" u="none"/>
              <a:t> Carbon dating: over </a:t>
            </a:r>
            <a:r>
              <a:rPr u="none"/>
              <a:t>5000 yo. </a:t>
            </a:r>
            <a:br>
              <a:rPr u="none"/>
            </a:br>
            <a:r>
              <a:rPr u="none"/>
              <a:t>Not enough though.</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p>
          <a:p>
            <a:pPr marL="372243" marR="1143000" indent="-180472" defTabSz="12700">
              <a:buSzPct val="100000"/>
              <a:buChar char="•"/>
              <a:tabLst>
                <a:tab pos="228600" algn="l"/>
              </a:tabLst>
              <a:defRPr b="1" u="sng">
                <a:solidFill>
                  <a:srgbClr val="343434"/>
                </a:solidFill>
                <a:uFill>
                  <a:solidFill>
                    <a:srgbClr val="343434"/>
                  </a:solidFill>
                </a:uFill>
                <a:latin typeface="Calibri"/>
                <a:ea typeface="Calibri"/>
                <a:cs typeface="Calibri"/>
                <a:sym typeface="Calibri"/>
              </a:defRPr>
            </a:pPr>
            <a:r>
              <a:t>YOGA SUTRAS OF PATANJALI:</a:t>
            </a:r>
            <a:r>
              <a:rPr b="0" u="none"/>
              <a:t> Uses the word “</a:t>
            </a:r>
            <a:r>
              <a:rPr b="0" i="1" u="none"/>
              <a:t>asanas”</a:t>
            </a:r>
            <a:r>
              <a:rPr b="0" u="none"/>
              <a:t> as </a:t>
            </a:r>
            <a:r>
              <a:rPr b="0" i="1" u="none"/>
              <a:t>seat of meditation</a:t>
            </a:r>
            <a:r>
              <a:rPr b="0" u="none"/>
              <a:t>. </a:t>
            </a:r>
            <a:br>
              <a:rPr b="0" u="none"/>
            </a:br>
            <a:r>
              <a:rPr b="0" u="none"/>
              <a:t>As lotus or half lotus position. There are no other asanas described there.</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p>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r>
              <a:t>Easy to claim, as most yoga academicians do, that Hatha developed much later.</a:t>
            </a:r>
          </a:p>
        </p:txBody>
      </p:sp>
      <p:pic>
        <p:nvPicPr>
          <p:cNvPr id="242" name="search.jpg" descr="search.jpg"/>
          <p:cNvPicPr>
            <a:picLocks noChangeAspect="1"/>
          </p:cNvPicPr>
          <p:nvPr/>
        </p:nvPicPr>
        <p:blipFill>
          <a:blip r:embed="rId4">
            <a:extLst/>
          </a:blip>
          <a:stretch>
            <a:fillRect/>
          </a:stretch>
        </p:blipFill>
        <p:spPr>
          <a:xfrm>
            <a:off x="1079500" y="1837025"/>
            <a:ext cx="1841837" cy="1854035"/>
          </a:xfrm>
          <a:prstGeom prst="rect">
            <a:avLst/>
          </a:prstGeom>
          <a:ln w="12700">
            <a:miter lim="400000"/>
          </a:ln>
        </p:spPr>
      </p:pic>
      <p:sp>
        <p:nvSpPr>
          <p:cNvPr id="243"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pic>
        <p:nvPicPr>
          <p:cNvPr id="244" name="Imagen" descr="Imagen"/>
          <p:cNvPicPr>
            <a:picLocks noChangeAspect="1"/>
          </p:cNvPicPr>
          <p:nvPr/>
        </p:nvPicPr>
        <p:blipFill>
          <a:blip r:embed="rId5">
            <a:extLst/>
          </a:blip>
          <a:stretch>
            <a:fillRect/>
          </a:stretch>
        </p:blipFill>
        <p:spPr>
          <a:xfrm>
            <a:off x="8166444" y="3901961"/>
            <a:ext cx="2786118" cy="1854034"/>
          </a:xfrm>
          <a:prstGeom prst="rect">
            <a:avLst/>
          </a:prstGeom>
          <a:ln w="12700">
            <a:miter lim="400000"/>
          </a:ln>
        </p:spPr>
      </p:pic>
      <p:sp>
        <p:nvSpPr>
          <p:cNvPr id="245" name="But Yoga Sutras is not a how-to book on practicing yoga postures. It’s a philosophical treatise on the 8 limbs of yoga.…"/>
          <p:cNvSpPr txBox="1"/>
          <p:nvPr/>
        </p:nvSpPr>
        <p:spPr>
          <a:xfrm>
            <a:off x="866780" y="3988155"/>
            <a:ext cx="7728934"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r>
              <a:t>But Yoga Sutras is not a how-to book on practicing yoga postures. It’s a philosophical treatise on the 8 limbs of yoga. </a:t>
            </a:r>
          </a:p>
          <a:p>
            <a:pPr marR="1143000" indent="191770" defTabSz="12700">
              <a:tabLst>
                <a:tab pos="228600" algn="l"/>
              </a:tabLst>
              <a:defRPr>
                <a:solidFill>
                  <a:srgbClr val="343434"/>
                </a:solidFill>
                <a:uFill>
                  <a:solidFill>
                    <a:srgbClr val="343434"/>
                  </a:solidFill>
                </a:uFill>
                <a:latin typeface="Calibri"/>
                <a:ea typeface="Calibri"/>
                <a:cs typeface="Calibri"/>
                <a:sym typeface="Calibri"/>
              </a:defRPr>
            </a:pPr>
          </a:p>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r>
              <a:t>Written </a:t>
            </a:r>
            <a:r>
              <a:rPr b="1"/>
              <a:t>around 200 BC</a:t>
            </a:r>
            <a:r>
              <a:t>. </a:t>
            </a:r>
          </a:p>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p>
          <a:p>
            <a:pPr marL="372243" marR="1143000" indent="-180472" defTabSz="12700">
              <a:buSzPct val="100000"/>
              <a:buChar char="•"/>
              <a:tabLst>
                <a:tab pos="228600" algn="l"/>
              </a:tabLst>
              <a:defRPr b="1">
                <a:solidFill>
                  <a:srgbClr val="343434"/>
                </a:solidFill>
                <a:uFill>
                  <a:solidFill>
                    <a:srgbClr val="343434"/>
                  </a:solidFill>
                </a:uFill>
                <a:latin typeface="Calibri"/>
                <a:ea typeface="Calibri"/>
                <a:cs typeface="Calibri"/>
                <a:sym typeface="Calibri"/>
              </a:defRPr>
            </a:pPr>
            <a:r>
              <a:t>No disclaimers in Yoga Sutras saying women can’t perform yoga. </a:t>
            </a:r>
          </a:p>
        </p:txBody>
      </p:sp>
      <p:sp>
        <p:nvSpPr>
          <p:cNvPr id="246" name="YOGA IS NOT ONLY PHYSICAL POSTURES, But Meditation, chanting, praying, studying scriptures, ecstatic dances…"/>
          <p:cNvSpPr txBox="1"/>
          <p:nvPr/>
        </p:nvSpPr>
        <p:spPr>
          <a:xfrm>
            <a:off x="671944" y="5955030"/>
            <a:ext cx="11299012"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indent="114300" defTabSz="12700">
              <a:spcBef>
                <a:spcPts val="1300"/>
              </a:spcBef>
              <a:defRPr b="1" u="sng">
                <a:solidFill>
                  <a:srgbClr val="343434"/>
                </a:solidFill>
                <a:uFill>
                  <a:solidFill>
                    <a:srgbClr val="343434"/>
                  </a:solidFill>
                </a:uFill>
                <a:latin typeface="Calibri"/>
                <a:ea typeface="Calibri"/>
                <a:cs typeface="Calibri"/>
                <a:sym typeface="Calibri"/>
              </a:defRPr>
            </a:lvl1pPr>
          </a:lstStyle>
          <a:p>
            <a:pPr/>
            <a:r>
              <a:t>YOGA IS NOT ONLY PHYSICAL POSTURES, But Meditation, chanting, praying, studying scriptures, ecstatic dances…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70"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71"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72"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73" name="WOMEN CIRCLES…"/>
          <p:cNvSpPr txBox="1"/>
          <p:nvPr/>
        </p:nvSpPr>
        <p:spPr>
          <a:xfrm>
            <a:off x="2082174" y="874419"/>
            <a:ext cx="8525483"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b="1" u="sng">
                <a:solidFill>
                  <a:srgbClr val="C5371F"/>
                </a:solidFill>
                <a:latin typeface="Calibri"/>
                <a:ea typeface="Calibri"/>
                <a:cs typeface="Calibri"/>
                <a:sym typeface="Calibri"/>
              </a:defRPr>
            </a:pPr>
            <a:r>
              <a:t>WOMEN CIRCLES</a:t>
            </a:r>
          </a:p>
          <a:p>
            <a:pPr marR="1143000" indent="191770" defTabSz="12700">
              <a:tabLst>
                <a:tab pos="228600" algn="l"/>
              </a:tabLst>
              <a:defRPr>
                <a:latin typeface="Calibri"/>
                <a:ea typeface="Calibri"/>
                <a:cs typeface="Calibri"/>
                <a:sym typeface="Calibri"/>
              </a:defRPr>
            </a:pPr>
            <a:r>
              <a:t>Within this nocturnal congregation, “a circle of yoginis feasted, performed rituals, taught, and inspired one another”. They sang “songs of realization” regaling one another “with spontaneous songs of deep spiritual insight.</a:t>
            </a:r>
          </a:p>
        </p:txBody>
      </p:sp>
      <p:pic>
        <p:nvPicPr>
          <p:cNvPr id="474" name="yogini-mothers-tanjavore.jpg" descr="yogini-mothers-tanjavore.jpg"/>
          <p:cNvPicPr>
            <a:picLocks noChangeAspect="1"/>
          </p:cNvPicPr>
          <p:nvPr/>
        </p:nvPicPr>
        <p:blipFill>
          <a:blip r:embed="rId4">
            <a:extLst/>
          </a:blip>
          <a:stretch>
            <a:fillRect/>
          </a:stretch>
        </p:blipFill>
        <p:spPr>
          <a:xfrm>
            <a:off x="1212868" y="2205325"/>
            <a:ext cx="5824203" cy="3912040"/>
          </a:xfrm>
          <a:prstGeom prst="rect">
            <a:avLst/>
          </a:prstGeom>
          <a:ln w="12700">
            <a:miter lim="400000"/>
          </a:ln>
        </p:spPr>
      </p:pic>
      <p:sp>
        <p:nvSpPr>
          <p:cNvPr id="475" name="Ancient Mothers (Sapta Matrikas), Tanjavore, Tamil Nadu"/>
          <p:cNvSpPr txBox="1"/>
          <p:nvPr/>
        </p:nvSpPr>
        <p:spPr>
          <a:xfrm>
            <a:off x="3409891" y="5758180"/>
            <a:ext cx="3812644"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Ancient Mothers (Sapta Matrikas), Tanjavore, Tamil Nadu</a:t>
            </a:r>
          </a:p>
        </p:txBody>
      </p:sp>
      <p:sp>
        <p:nvSpPr>
          <p:cNvPr id="476" name="The magical potency of Tantra was transmitted by a female line…"/>
          <p:cNvSpPr txBox="1"/>
          <p:nvPr/>
        </p:nvSpPr>
        <p:spPr>
          <a:xfrm>
            <a:off x="7089157" y="2107089"/>
            <a:ext cx="4603495"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latin typeface="Calibri"/>
                <a:ea typeface="Calibri"/>
                <a:cs typeface="Calibri"/>
                <a:sym typeface="Calibri"/>
              </a:defRPr>
            </a:pPr>
            <a:r>
              <a:t>The magical potency of Tantra was transmitted by a female line </a:t>
            </a:r>
          </a:p>
          <a:p>
            <a:pPr marR="1143000" indent="191770" defTabSz="12700">
              <a:tabLst>
                <a:tab pos="228600" algn="l"/>
              </a:tabLst>
              <a:defRPr>
                <a:latin typeface="Calibri"/>
                <a:ea typeface="Calibri"/>
                <a:cs typeface="Calibri"/>
                <a:sym typeface="Calibri"/>
              </a:defRPr>
            </a:pPr>
            <a:r>
              <a:t>“power-holders” – a mysterious sect of women called the Vratyas</a:t>
            </a:r>
          </a:p>
        </p:txBody>
      </p:sp>
      <p:sp>
        <p:nvSpPr>
          <p:cNvPr id="477" name="Vratya, wandering ascetic ethnic group or a sect, who lived outside the fold of the dominant Vedic society.…"/>
          <p:cNvSpPr txBox="1"/>
          <p:nvPr/>
        </p:nvSpPr>
        <p:spPr>
          <a:xfrm>
            <a:off x="6709681" y="3339757"/>
            <a:ext cx="5589103" cy="288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628650" defTabSz="12700">
              <a:tabLst>
                <a:tab pos="228600" algn="l"/>
              </a:tabLst>
              <a:defRPr b="1">
                <a:solidFill>
                  <a:srgbClr val="1A1A1A"/>
                </a:solidFill>
                <a:latin typeface="Calibri"/>
                <a:ea typeface="Calibri"/>
                <a:cs typeface="Calibri"/>
                <a:sym typeface="Calibri"/>
              </a:defRPr>
            </a:pPr>
            <a:r>
              <a:t>Vratya</a:t>
            </a:r>
            <a:r>
              <a:rPr b="0"/>
              <a:t>, wandering </a:t>
            </a:r>
            <a:r>
              <a:rPr b="0" u="sng">
                <a:solidFill>
                  <a:srgbClr val="0000FF"/>
                </a:solidFill>
                <a:uFill>
                  <a:solidFill>
                    <a:srgbClr val="0000FF"/>
                  </a:solidFill>
                </a:uFill>
                <a:hlinkClick r:id="rId5" invalidUrl="" action="" tgtFrame="" tooltip="" history="1" highlightClick="0" endSnd="0"/>
              </a:rPr>
              <a:t>ascetic</a:t>
            </a:r>
            <a:r>
              <a:rPr b="0"/>
              <a:t> </a:t>
            </a:r>
            <a:r>
              <a:rPr b="0" u="sng">
                <a:solidFill>
                  <a:srgbClr val="0000FF"/>
                </a:solidFill>
                <a:uFill>
                  <a:solidFill>
                    <a:srgbClr val="0000FF"/>
                  </a:solidFill>
                </a:uFill>
                <a:hlinkClick r:id="rId6" invalidUrl="" action="" tgtFrame="" tooltip="" history="1" highlightClick="0" endSnd="0"/>
              </a:rPr>
              <a:t>ethnic group</a:t>
            </a:r>
            <a:r>
              <a:rPr b="0"/>
              <a:t> or a sect, who lived outside the fold of the dominant </a:t>
            </a:r>
            <a:r>
              <a:rPr b="0" u="sng">
                <a:solidFill>
                  <a:srgbClr val="0000FF"/>
                </a:solidFill>
                <a:uFill>
                  <a:solidFill>
                    <a:srgbClr val="0000FF"/>
                  </a:solidFill>
                </a:uFill>
                <a:hlinkClick r:id="rId7" invalidUrl="" action="" tgtFrame="" tooltip="" history="1" highlightClick="0" endSnd="0"/>
              </a:rPr>
              <a:t>Vedic</a:t>
            </a:r>
            <a:r>
              <a:rPr b="0"/>
              <a:t> society.</a:t>
            </a:r>
          </a:p>
          <a:p>
            <a:pPr marR="1143000" indent="628650" defTabSz="12700">
              <a:tabLst>
                <a:tab pos="228600" algn="l"/>
              </a:tabLst>
              <a:defRPr>
                <a:solidFill>
                  <a:srgbClr val="1A1A1A"/>
                </a:solidFill>
                <a:latin typeface="Calibri"/>
                <a:ea typeface="Calibri"/>
                <a:cs typeface="Calibri"/>
                <a:sym typeface="Calibri"/>
              </a:defRPr>
            </a:pPr>
            <a:r>
              <a:t>They practiced their own forms of austerity and </a:t>
            </a:r>
            <a:r>
              <a:rPr u="sng">
                <a:solidFill>
                  <a:srgbClr val="0000FF"/>
                </a:solidFill>
                <a:uFill>
                  <a:solidFill>
                    <a:srgbClr val="0000FF"/>
                  </a:solidFill>
                </a:uFill>
                <a:hlinkClick r:id="rId8" invalidUrl="" action="" tgtFrame="" tooltip="" history="1" highlightClick="0" endSnd="0"/>
              </a:rPr>
              <a:t>esoteric</a:t>
            </a:r>
            <a:r>
              <a:t> rites. </a:t>
            </a:r>
          </a:p>
          <a:p>
            <a:pPr marR="1143000" indent="628650" defTabSz="12700">
              <a:tabLst>
                <a:tab pos="228600" algn="l"/>
              </a:tabLst>
              <a:defRPr>
                <a:solidFill>
                  <a:srgbClr val="1A1A1A"/>
                </a:solidFill>
                <a:latin typeface="Calibri"/>
                <a:ea typeface="Calibri"/>
                <a:cs typeface="Calibri"/>
                <a:sym typeface="Calibri"/>
              </a:defRPr>
            </a:pPr>
          </a:p>
          <a:p>
            <a:pPr marR="1143000" indent="628650" defTabSz="12700">
              <a:tabLst>
                <a:tab pos="228600" algn="l"/>
              </a:tabLst>
              <a:defRPr>
                <a:solidFill>
                  <a:srgbClr val="1A1A1A"/>
                </a:solidFill>
                <a:latin typeface="Calibri"/>
                <a:ea typeface="Calibri"/>
                <a:cs typeface="Calibri"/>
                <a:sym typeface="Calibri"/>
              </a:defRPr>
            </a:pPr>
            <a:r>
              <a:t>The </a:t>
            </a:r>
            <a:r>
              <a:rPr b="1" u="sng">
                <a:solidFill>
                  <a:srgbClr val="0000FF"/>
                </a:solidFill>
                <a:uFill>
                  <a:solidFill>
                    <a:srgbClr val="0000FF"/>
                  </a:solidFill>
                </a:uFill>
                <a:hlinkClick r:id="rId9" invalidUrl="" action="" tgtFrame="" tooltip="" history="1" highlightClick="0" endSnd="0"/>
              </a:rPr>
              <a:t>Rigveda</a:t>
            </a:r>
            <a:r>
              <a:t> uses the term </a:t>
            </a:r>
            <a:r>
              <a:rPr i="1"/>
              <a:t>vratya</a:t>
            </a:r>
            <a:r>
              <a:t> about a dozen times, usually in reference to a breakaway group or an </a:t>
            </a:r>
            <a:r>
              <a:rPr u="sng">
                <a:solidFill>
                  <a:srgbClr val="0000FF"/>
                </a:solidFill>
                <a:uFill>
                  <a:solidFill>
                    <a:srgbClr val="0000FF"/>
                  </a:solidFill>
                </a:uFill>
                <a:hlinkClick r:id="rId10" invalidUrl="" action="" tgtFrame="" tooltip="" history="1" highlightClick="0" endSnd="0"/>
              </a:rPr>
              <a:t>inimical</a:t>
            </a:r>
            <a:r>
              <a:t> horde of men living in temporary settlements.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9"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80"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81"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82"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83" name="Taoist Yoginis from China and Dakinis from Tibet were also powerful spiritual teachers, giving empowerments and initiations."/>
          <p:cNvSpPr txBox="1"/>
          <p:nvPr/>
        </p:nvSpPr>
        <p:spPr>
          <a:xfrm>
            <a:off x="2082174" y="1008698"/>
            <a:ext cx="8525483"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R="1143000" indent="191770" defTabSz="12700">
              <a:tabLst>
                <a:tab pos="228600" algn="l"/>
              </a:tabLst>
              <a:defRPr>
                <a:latin typeface="Calibri"/>
                <a:ea typeface="Calibri"/>
                <a:cs typeface="Calibri"/>
                <a:sym typeface="Calibri"/>
              </a:defRPr>
            </a:lvl1pPr>
          </a:lstStyle>
          <a:p>
            <a:pPr/>
            <a:r>
              <a:t>Taoist Yoginis from China and Dakinis from Tibet were also powerful spiritual teachers, giving empowerments and initiations.</a:t>
            </a:r>
          </a:p>
        </p:txBody>
      </p:sp>
      <p:sp>
        <p:nvSpPr>
          <p:cNvPr id="484" name="FEMALE TANTRICS were called by many names:…"/>
          <p:cNvSpPr txBox="1"/>
          <p:nvPr/>
        </p:nvSpPr>
        <p:spPr>
          <a:xfrm>
            <a:off x="7440297" y="1986280"/>
            <a:ext cx="4603494" cy="2606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b="1" u="sng">
                <a:uFill>
                  <a:solidFill>
                    <a:srgbClr val="000000"/>
                  </a:solidFill>
                </a:uFill>
                <a:latin typeface="Calibri"/>
                <a:ea typeface="Calibri"/>
                <a:cs typeface="Calibri"/>
                <a:sym typeface="Calibri"/>
              </a:defRPr>
            </a:pPr>
            <a:r>
              <a:t>FEMALE TANTRICS</a:t>
            </a:r>
            <a:br/>
            <a:r>
              <a:t>were called by many names:</a:t>
            </a:r>
          </a:p>
          <a:p>
            <a:pPr marR="1143000" indent="191770" defTabSz="12700">
              <a:tabLst>
                <a:tab pos="228600" algn="l"/>
              </a:tabLst>
              <a:defRPr>
                <a:uFill>
                  <a:solidFill>
                    <a:srgbClr val="000000"/>
                  </a:solidFill>
                </a:uFill>
                <a:latin typeface="Calibri"/>
                <a:ea typeface="Calibri"/>
                <a:cs typeface="Calibri"/>
                <a:sym typeface="Calibri"/>
              </a:defRPr>
            </a:pPr>
            <a:r>
              <a:t>- Dakinis (woman who flies) </a:t>
            </a:r>
          </a:p>
          <a:p>
            <a:pPr marR="1143000" indent="191770" defTabSz="12700">
              <a:tabLst>
                <a:tab pos="228600" algn="l"/>
              </a:tabLst>
              <a:defRPr>
                <a:uFill>
                  <a:solidFill>
                    <a:srgbClr val="000000"/>
                  </a:solidFill>
                </a:uFill>
                <a:latin typeface="Calibri"/>
                <a:ea typeface="Calibri"/>
                <a:cs typeface="Calibri"/>
                <a:sym typeface="Calibri"/>
              </a:defRPr>
            </a:pPr>
            <a:r>
              <a:t>- Vidyadharim (knowledge-holder) </a:t>
            </a:r>
          </a:p>
          <a:p>
            <a:pPr marR="1143000" indent="191770" defTabSz="12700">
              <a:tabLst>
                <a:tab pos="228600" algn="l"/>
              </a:tabLst>
              <a:defRPr>
                <a:uFill>
                  <a:solidFill>
                    <a:srgbClr val="000000"/>
                  </a:solidFill>
                </a:uFill>
                <a:latin typeface="Calibri"/>
                <a:ea typeface="Calibri"/>
                <a:cs typeface="Calibri"/>
                <a:sym typeface="Calibri"/>
              </a:defRPr>
            </a:pPr>
            <a:r>
              <a:t>- Vira (heroine) but the most common term was</a:t>
            </a:r>
          </a:p>
          <a:p>
            <a:pPr marR="1143000" indent="191770" defTabSz="12700">
              <a:tabLst>
                <a:tab pos="228600" algn="l"/>
              </a:tabLst>
              <a:defRPr>
                <a:uFill>
                  <a:solidFill>
                    <a:srgbClr val="000000"/>
                  </a:solidFill>
                </a:uFill>
                <a:latin typeface="Calibri"/>
                <a:ea typeface="Calibri"/>
                <a:cs typeface="Calibri"/>
                <a:sym typeface="Calibri"/>
              </a:defRPr>
            </a:pPr>
            <a:r>
              <a:t>- </a:t>
            </a:r>
            <a:r>
              <a:rPr u="sng">
                <a:solidFill>
                  <a:srgbClr val="0000FF"/>
                </a:solidFill>
                <a:uFill>
                  <a:solidFill>
                    <a:srgbClr val="0000FF"/>
                  </a:solidFill>
                </a:uFill>
                <a:hlinkClick r:id="rId4" invalidUrl="" action="" tgtFrame="" tooltip="" history="1" highlightClick="0" endSnd="0"/>
              </a:rPr>
              <a:t>Yogini</a:t>
            </a:r>
            <a:r>
              <a:t> (keeper of the occult secrets).</a:t>
            </a:r>
          </a:p>
        </p:txBody>
      </p:sp>
      <p:pic>
        <p:nvPicPr>
          <p:cNvPr id="485" name="Imagen" descr="Imagen"/>
          <p:cNvPicPr>
            <a:picLocks noChangeAspect="1"/>
          </p:cNvPicPr>
          <p:nvPr/>
        </p:nvPicPr>
        <p:blipFill>
          <a:blip r:embed="rId5">
            <a:extLst/>
          </a:blip>
          <a:stretch>
            <a:fillRect/>
          </a:stretch>
        </p:blipFill>
        <p:spPr>
          <a:xfrm>
            <a:off x="2344402" y="1720850"/>
            <a:ext cx="4713923" cy="3136901"/>
          </a:xfrm>
          <a:prstGeom prst="rect">
            <a:avLst/>
          </a:prstGeom>
          <a:ln w="12700">
            <a:miter lim="400000"/>
          </a:ln>
        </p:spPr>
      </p:pic>
      <p:sp>
        <p:nvSpPr>
          <p:cNvPr id="486" name="So who were these women…"/>
          <p:cNvSpPr txBox="1"/>
          <p:nvPr/>
        </p:nvSpPr>
        <p:spPr>
          <a:xfrm>
            <a:off x="2241628" y="4919663"/>
            <a:ext cx="8990780"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b="1" u="sng">
                <a:uFill>
                  <a:solidFill>
                    <a:srgbClr val="000000"/>
                  </a:solidFill>
                </a:uFill>
                <a:latin typeface="Calibri"/>
                <a:ea typeface="Calibri"/>
                <a:cs typeface="Calibri"/>
                <a:sym typeface="Calibri"/>
              </a:defRPr>
            </a:pPr>
            <a:r>
              <a:t>So who were these women </a:t>
            </a:r>
          </a:p>
          <a:p>
            <a:pPr marR="1143000" indent="191770" defTabSz="12700">
              <a:tabLst>
                <a:tab pos="228600" algn="l"/>
              </a:tabLst>
              <a:defRPr>
                <a:uFill>
                  <a:solidFill>
                    <a:srgbClr val="000000"/>
                  </a:solidFill>
                </a:uFill>
                <a:latin typeface="Calibri"/>
                <a:ea typeface="Calibri"/>
                <a:cs typeface="Calibri"/>
                <a:sym typeface="Calibri"/>
              </a:defRPr>
            </a:pPr>
            <a:r>
              <a:t>And why do we know so little of their history today?</a:t>
            </a:r>
          </a:p>
          <a:p>
            <a:pPr lvl="4" marR="1143000" indent="1106169" defTabSz="12700">
              <a:tabLst>
                <a:tab pos="228600" algn="l"/>
              </a:tabLst>
              <a:defRPr>
                <a:uFill>
                  <a:solidFill>
                    <a:srgbClr val="000000"/>
                  </a:solidFill>
                </a:uFill>
                <a:latin typeface="Calibri"/>
                <a:ea typeface="Calibri"/>
                <a:cs typeface="Calibri"/>
                <a:sym typeface="Calibri"/>
              </a:defRPr>
            </a:pPr>
            <a:r>
              <a:t>With the advance of patriarchy, the ecstatic techniques of women, were gradually swallowed up by the more ascetic practices of men.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89"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90"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91"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492" name="In seated meditation, the transcendent was sought not through the body, but through the practices of mind.…"/>
          <p:cNvSpPr txBox="1"/>
          <p:nvPr/>
        </p:nvSpPr>
        <p:spPr>
          <a:xfrm>
            <a:off x="2304484" y="1216725"/>
            <a:ext cx="8749760"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latin typeface="Calibri"/>
                <a:ea typeface="Calibri"/>
                <a:cs typeface="Calibri"/>
                <a:sym typeface="Calibri"/>
              </a:defRPr>
            </a:pPr>
            <a:r>
              <a:t>In seated meditation, the transcendent was sought not through the body, but through the practices of mind. </a:t>
            </a:r>
          </a:p>
          <a:p>
            <a:pPr marR="1143000" indent="191770" defTabSz="12700">
              <a:tabLst>
                <a:tab pos="228600" algn="l"/>
              </a:tabLst>
              <a:defRPr>
                <a:latin typeface="Calibri"/>
                <a:ea typeface="Calibri"/>
                <a:cs typeface="Calibri"/>
                <a:sym typeface="Calibri"/>
              </a:defRPr>
            </a:pPr>
          </a:p>
          <a:p>
            <a:pPr marR="1143000" indent="191770" defTabSz="12700">
              <a:tabLst>
                <a:tab pos="228600" algn="l"/>
              </a:tabLst>
              <a:defRPr>
                <a:latin typeface="Calibri"/>
                <a:ea typeface="Calibri"/>
                <a:cs typeface="Calibri"/>
                <a:sym typeface="Calibri"/>
              </a:defRPr>
            </a:pPr>
            <a:r>
              <a:t>Women and their biological functions came to be negatively equated with the life of the body and soon female rites were outlawed altogether. Yogini’s and dakini’s became “witches,” “ogresses,” “demonesses,” or “temple harlots”.</a:t>
            </a:r>
          </a:p>
        </p:txBody>
      </p:sp>
      <p:sp>
        <p:nvSpPr>
          <p:cNvPr id="493" name="And over time we forgot there was once a different kind of yoga.…"/>
          <p:cNvSpPr txBox="1"/>
          <p:nvPr/>
        </p:nvSpPr>
        <p:spPr>
          <a:xfrm>
            <a:off x="2359018" y="3104587"/>
            <a:ext cx="9654224" cy="929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latin typeface="Calibri"/>
                <a:ea typeface="Calibri"/>
                <a:cs typeface="Calibri"/>
                <a:sym typeface="Calibri"/>
              </a:defRPr>
            </a:pPr>
            <a:r>
              <a:t>And over time we forgot there was once a different kind of yoga. </a:t>
            </a:r>
          </a:p>
          <a:p>
            <a:pPr marR="1143000" indent="191770" defTabSz="12700">
              <a:tabLst>
                <a:tab pos="228600" algn="l"/>
              </a:tabLst>
              <a:defRPr>
                <a:latin typeface="Calibri"/>
                <a:ea typeface="Calibri"/>
                <a:cs typeface="Calibri"/>
                <a:sym typeface="Calibri"/>
              </a:defRPr>
            </a:pPr>
            <a:r>
              <a:t>One in which the inherent powers of the female body were celebrated and harnessed for illumination, freedom and compassion – and the benefit of community.</a:t>
            </a:r>
          </a:p>
        </p:txBody>
      </p:sp>
      <p:pic>
        <p:nvPicPr>
          <p:cNvPr id="494" name="Imagen" descr="Imagen"/>
          <p:cNvPicPr>
            <a:picLocks noChangeAspect="1"/>
          </p:cNvPicPr>
          <p:nvPr/>
        </p:nvPicPr>
        <p:blipFill>
          <a:blip r:embed="rId4">
            <a:extLst/>
          </a:blip>
          <a:stretch>
            <a:fillRect/>
          </a:stretch>
        </p:blipFill>
        <p:spPr>
          <a:xfrm>
            <a:off x="3917741" y="4013996"/>
            <a:ext cx="4028686" cy="211002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6"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497"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498"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499"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500" name="SO, YOGA HAS HAD A FEMINIST HISTORY…"/>
          <p:cNvSpPr txBox="1"/>
          <p:nvPr/>
        </p:nvSpPr>
        <p:spPr>
          <a:xfrm>
            <a:off x="2247336" y="1324406"/>
            <a:ext cx="9440603" cy="4599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12700">
              <a:tabLst>
                <a:tab pos="1143000" algn="l"/>
              </a:tabLst>
              <a:defRPr u="sng">
                <a:solidFill>
                  <a:srgbClr val="D72203"/>
                </a:solidFill>
                <a:uFill>
                  <a:solidFill>
                    <a:srgbClr val="D72203"/>
                  </a:solidFill>
                </a:uFill>
                <a:latin typeface="Avenir Heavy"/>
                <a:ea typeface="Avenir Heavy"/>
                <a:cs typeface="Avenir Heavy"/>
                <a:sym typeface="Avenir Heavy"/>
              </a:defRPr>
            </a:pPr>
            <a:r>
              <a:t>SO, YOGA HAS HAD A FEMINIST HISTORY</a:t>
            </a:r>
          </a:p>
          <a:p>
            <a:pPr marR="1143000" indent="191770" defTabSz="12700">
              <a:tabLst>
                <a:tab pos="228600" algn="l"/>
              </a:tabLst>
              <a:defRPr>
                <a:uFill>
                  <a:solidFill>
                    <a:srgbClr val="D72203"/>
                  </a:solidFill>
                </a:uFill>
                <a:latin typeface="Calibri"/>
                <a:ea typeface="Calibri"/>
                <a:cs typeface="Calibri"/>
                <a:sym typeface="Calibri"/>
              </a:defRPr>
            </a:pPr>
            <a:r>
              <a:t>Yoga has had some feminist history according to research but, like many other things, it too was completely forgotten due to the </a:t>
            </a:r>
            <a:r>
              <a:rPr b="1"/>
              <a:t>patriarchal takeover</a:t>
            </a:r>
            <a:r>
              <a:t> of yoga, by its gurus. </a:t>
            </a:r>
          </a:p>
          <a:p>
            <a:pPr marR="1143000" indent="191770" defTabSz="12700">
              <a:tabLst>
                <a:tab pos="228600" algn="l"/>
              </a:tabLst>
              <a:defRPr>
                <a:uFill>
                  <a:solidFill>
                    <a:srgbClr val="D72203"/>
                  </a:solidFill>
                </a:uFill>
                <a:latin typeface="Calibri"/>
                <a:ea typeface="Calibri"/>
                <a:cs typeface="Calibri"/>
                <a:sym typeface="Calibri"/>
              </a:defRPr>
            </a:pPr>
          </a:p>
          <a:p>
            <a:pPr marR="1143000" indent="191770" defTabSz="12700">
              <a:tabLst>
                <a:tab pos="228600" algn="l"/>
              </a:tabLst>
              <a:defRPr>
                <a:uFill>
                  <a:solidFill>
                    <a:srgbClr val="000000"/>
                  </a:solidFill>
                </a:uFill>
                <a:latin typeface="Calibri"/>
                <a:ea typeface="Calibri"/>
                <a:cs typeface="Calibri"/>
                <a:sym typeface="Calibri"/>
              </a:defRPr>
            </a:pPr>
            <a:r>
              <a:t>Women and their interest in yoga, devotion and spirituality, existed, but was not always legitimately accepted from the point of view of history.</a:t>
            </a:r>
          </a:p>
          <a:p>
            <a:pPr marR="1143000" indent="191770" defTabSz="12700">
              <a:tabLst>
                <a:tab pos="228600" algn="l"/>
              </a:tabLst>
              <a:defRPr>
                <a:uFill>
                  <a:solidFill>
                    <a:srgbClr val="000000"/>
                  </a:solidFill>
                </a:uFill>
                <a:latin typeface="Calibri"/>
                <a:ea typeface="Calibri"/>
                <a:cs typeface="Calibri"/>
                <a:sym typeface="Calibri"/>
              </a:defRPr>
            </a:pPr>
          </a:p>
          <a:p>
            <a:pPr marR="1143000" indent="191770" defTabSz="12700">
              <a:tabLst>
                <a:tab pos="228600" algn="l"/>
              </a:tabLst>
              <a:defRPr>
                <a:uFill>
                  <a:solidFill>
                    <a:srgbClr val="000000"/>
                  </a:solidFill>
                </a:uFill>
                <a:latin typeface="Calibri"/>
                <a:ea typeface="Calibri"/>
                <a:cs typeface="Calibri"/>
                <a:sym typeface="Calibri"/>
              </a:defRPr>
            </a:pPr>
            <a:r>
              <a:t>So from much of ancient history, except for the few stones discovered with women in yoga and tantric poses, there was hardly anything recorded about women’s contribution to the practise. </a:t>
            </a:r>
          </a:p>
          <a:p>
            <a:pPr marR="1143000" indent="191770" defTabSz="12700">
              <a:tabLst>
                <a:tab pos="228600" algn="l"/>
              </a:tabLst>
              <a:defRPr>
                <a:uFill>
                  <a:solidFill>
                    <a:srgbClr val="000000"/>
                  </a:solidFill>
                </a:uFill>
                <a:latin typeface="Calibri"/>
                <a:ea typeface="Calibri"/>
                <a:cs typeface="Calibri"/>
                <a:sym typeface="Calibri"/>
              </a:defRPr>
            </a:pPr>
          </a:p>
          <a:p>
            <a:pPr marR="1143000" indent="191770" defTabSz="12700">
              <a:tabLst>
                <a:tab pos="228600" algn="l"/>
              </a:tabLst>
              <a:defRPr>
                <a:uFill>
                  <a:solidFill>
                    <a:srgbClr val="000000"/>
                  </a:solidFill>
                </a:uFill>
                <a:latin typeface="Calibri"/>
                <a:ea typeface="Calibri"/>
                <a:cs typeface="Calibri"/>
                <a:sym typeface="Calibri"/>
              </a:defRPr>
            </a:pPr>
            <a:r>
              <a:t>Taking the basis of the Upanishads: if Yoga is a method of gaining liberation from the bonds of this world (moksha) then there are many ‘wise’ women part of it. </a:t>
            </a:r>
          </a:p>
          <a:p>
            <a:pPr marR="1143000" indent="191770" defTabSz="12700">
              <a:tabLst>
                <a:tab pos="228600" algn="l"/>
              </a:tabLst>
              <a:defRPr>
                <a:latin typeface="Calibri"/>
                <a:ea typeface="Calibri"/>
                <a:cs typeface="Calibri"/>
                <a:sym typeface="Calibri"/>
              </a:defRPr>
            </a:pPr>
          </a:p>
          <a:p>
            <a:pPr marR="1143000" indent="191770" defTabSz="12700">
              <a:tabLst>
                <a:tab pos="228600" algn="l"/>
              </a:tabLst>
              <a:defRPr>
                <a:latin typeface="Calibri"/>
                <a:ea typeface="Calibri"/>
                <a:cs typeface="Calibri"/>
                <a:sym typeface="Calibri"/>
              </a:defRPr>
            </a:pPr>
            <a:r>
              <a:t>These wise women practised different ways to connect with their body and the divine.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2"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503"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504"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505"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506" name="Gargi Vachaknavi (born about 9th to 7th century BCE) was an ancient Indian philosopher.…"/>
          <p:cNvSpPr txBox="1"/>
          <p:nvPr/>
        </p:nvSpPr>
        <p:spPr>
          <a:xfrm>
            <a:off x="438332" y="3113694"/>
            <a:ext cx="11979756" cy="316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457200" defTabSz="12700">
              <a:tabLst>
                <a:tab pos="228600" algn="l"/>
              </a:tabLst>
              <a:defRPr b="1">
                <a:solidFill>
                  <a:srgbClr val="202122"/>
                </a:solidFill>
                <a:uFill>
                  <a:solidFill>
                    <a:srgbClr val="D72203"/>
                  </a:solidFill>
                </a:uFill>
                <a:latin typeface="Calibri"/>
                <a:ea typeface="Calibri"/>
                <a:cs typeface="Calibri"/>
                <a:sym typeface="Calibri"/>
              </a:defRPr>
            </a:pPr>
            <a:r>
              <a:t>Gargi Vachaknavi</a:t>
            </a:r>
            <a:r>
              <a:rPr b="0"/>
              <a:t> (born about 9th to 7th century BCE) was an ancient Indian </a:t>
            </a:r>
            <a:r>
              <a:rPr b="0" u="sng">
                <a:solidFill>
                  <a:srgbClr val="0000FF"/>
                </a:solidFill>
                <a:uFill>
                  <a:solidFill>
                    <a:srgbClr val="0000FF"/>
                  </a:solidFill>
                </a:uFill>
                <a:hlinkClick r:id="rId4" invalidUrl="" action="" tgtFrame="" tooltip="" history="1" highlightClick="0" endSnd="0"/>
              </a:rPr>
              <a:t>philosopher</a:t>
            </a:r>
            <a:r>
              <a:rPr b="0"/>
              <a:t>. </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She was the daughter of sage </a:t>
            </a:r>
            <a:r>
              <a:rPr u="sng">
                <a:solidFill>
                  <a:srgbClr val="0000FF"/>
                </a:solidFill>
                <a:uFill>
                  <a:solidFill>
                    <a:srgbClr val="0000FF"/>
                  </a:solidFill>
                </a:uFill>
                <a:hlinkClick r:id="rId5" invalidUrl="" action="" tgtFrame="" tooltip="" history="1" highlightClick="0" endSnd="0"/>
              </a:rPr>
              <a:t>Vachaknu</a:t>
            </a:r>
            <a:r>
              <a:t>. In </a:t>
            </a:r>
            <a:r>
              <a:rPr u="sng">
                <a:solidFill>
                  <a:srgbClr val="0000FF"/>
                </a:solidFill>
                <a:uFill>
                  <a:solidFill>
                    <a:srgbClr val="0000FF"/>
                  </a:solidFill>
                </a:uFill>
                <a:hlinkClick r:id="rId6" invalidUrl="" action="" tgtFrame="" tooltip="" history="1" highlightClick="0" endSnd="0"/>
              </a:rPr>
              <a:t>Vedic literature</a:t>
            </a:r>
            <a:r>
              <a:t>, she is honored as a great natural philosopher, renowned expounder of the Vedas,</a:t>
            </a:r>
            <a:r>
              <a:rPr baseline="31999">
                <a:solidFill>
                  <a:srgbClr val="0645AD"/>
                </a:solidFill>
              </a:rPr>
              <a:t>  </a:t>
            </a:r>
            <a:r>
              <a:t> and known as </a:t>
            </a:r>
            <a:r>
              <a:rPr u="sng">
                <a:solidFill>
                  <a:srgbClr val="0000FF"/>
                </a:solidFill>
                <a:uFill>
                  <a:solidFill>
                    <a:srgbClr val="0000FF"/>
                  </a:solidFill>
                </a:uFill>
                <a:hlinkClick r:id="rId7" invalidUrl="" action="" tgtFrame="" tooltip="" history="1" highlightClick="0" endSnd="0"/>
              </a:rPr>
              <a:t>Brahmavadini</a:t>
            </a:r>
            <a:r>
              <a:t>, a person with knowledge of Brahma Vidya.</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From a young age she evinced keen interest in Vedic scriptures and became very proficient in </a:t>
            </a:r>
            <a:r>
              <a:rPr u="sng">
                <a:solidFill>
                  <a:srgbClr val="0000FF"/>
                </a:solidFill>
                <a:uFill>
                  <a:solidFill>
                    <a:srgbClr val="0000FF"/>
                  </a:solidFill>
                </a:uFill>
                <a:hlinkClick r:id="rId8" invalidUrl="" action="" tgtFrame="" tooltip="" history="1" highlightClick="0" endSnd="0"/>
              </a:rPr>
              <a:t>philosophy</a:t>
            </a:r>
            <a:r>
              <a:t>. </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She became highly knowledgeable in the </a:t>
            </a:r>
            <a:r>
              <a:rPr u="sng">
                <a:solidFill>
                  <a:srgbClr val="0000FF"/>
                </a:solidFill>
                <a:uFill>
                  <a:solidFill>
                    <a:srgbClr val="0000FF"/>
                  </a:solidFill>
                </a:uFill>
                <a:hlinkClick r:id="rId6" invalidUrl="" action="" tgtFrame="" tooltip="" history="1" highlightClick="0" endSnd="0"/>
              </a:rPr>
              <a:t>Vedas</a:t>
            </a:r>
            <a:r>
              <a:t> and Upanishads in the Vedic times.</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She also held intellectual debates with other philosophers.</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In the Sixth and the eighth </a:t>
            </a:r>
            <a:r>
              <a:rPr u="sng">
                <a:solidFill>
                  <a:srgbClr val="0000FF"/>
                </a:solidFill>
                <a:uFill>
                  <a:solidFill>
                    <a:srgbClr val="0000FF"/>
                  </a:solidFill>
                </a:uFill>
                <a:hlinkClick r:id="rId9" invalidUrl="" action="" tgtFrame="" tooltip="" history="1" highlightClick="0" endSnd="0"/>
              </a:rPr>
              <a:t>Brahmana</a:t>
            </a:r>
            <a:r>
              <a:t> of </a:t>
            </a:r>
            <a:r>
              <a:rPr u="sng">
                <a:solidFill>
                  <a:srgbClr val="0000FF"/>
                </a:solidFill>
                <a:uFill>
                  <a:solidFill>
                    <a:srgbClr val="0000FF"/>
                  </a:solidFill>
                </a:uFill>
                <a:hlinkClick r:id="rId10" invalidUrl="" action="" tgtFrame="" tooltip="" history="1" highlightClick="0" endSnd="0"/>
              </a:rPr>
              <a:t>Brihadaranyaka Upanishad</a:t>
            </a:r>
            <a:r>
              <a:t>, she participates in the </a:t>
            </a:r>
            <a:r>
              <a:rPr i="1"/>
              <a:t>brahmayajna</a:t>
            </a:r>
            <a:r>
              <a:t>, a philosophic debate organized by </a:t>
            </a:r>
            <a:r>
              <a:rPr u="sng">
                <a:solidFill>
                  <a:srgbClr val="0000FF"/>
                </a:solidFill>
                <a:uFill>
                  <a:solidFill>
                    <a:srgbClr val="0000FF"/>
                  </a:solidFill>
                </a:uFill>
                <a:hlinkClick r:id="rId11" invalidUrl="" action="" tgtFrame="" tooltip="" history="1" highlightClick="0" endSnd="0"/>
              </a:rPr>
              <a:t>King Janaka</a:t>
            </a:r>
            <a:r>
              <a:t> of </a:t>
            </a:r>
            <a:r>
              <a:rPr u="sng">
                <a:solidFill>
                  <a:srgbClr val="0000FF"/>
                </a:solidFill>
                <a:uFill>
                  <a:solidFill>
                    <a:srgbClr val="0000FF"/>
                  </a:solidFill>
                </a:uFill>
                <a:hlinkClick r:id="rId12" invalidUrl="" action="" tgtFrame="" tooltip="" history="1" highlightClick="0" endSnd="0"/>
              </a:rPr>
              <a:t>Videha</a:t>
            </a:r>
            <a:r>
              <a:t> and she challenges the sage </a:t>
            </a:r>
            <a:r>
              <a:rPr u="sng">
                <a:solidFill>
                  <a:srgbClr val="0000FF"/>
                </a:solidFill>
                <a:uFill>
                  <a:solidFill>
                    <a:srgbClr val="0000FF"/>
                  </a:solidFill>
                </a:uFill>
                <a:hlinkClick r:id="rId13" invalidUrl="" action="" tgtFrame="" tooltip="" history="1" highlightClick="0" endSnd="0"/>
              </a:rPr>
              <a:t>Yajnavalkya</a:t>
            </a:r>
            <a:r>
              <a:t> with perplexing questions on the issue of </a:t>
            </a:r>
            <a:r>
              <a:rPr i="1" u="sng">
                <a:solidFill>
                  <a:srgbClr val="0000FF"/>
                </a:solidFill>
                <a:uFill>
                  <a:solidFill>
                    <a:srgbClr val="0000FF"/>
                  </a:solidFill>
                </a:uFill>
                <a:hlinkClick r:id="rId14" invalidUrl="" action="" tgtFrame="" tooltip="" history="1" highlightClick="0" endSnd="0"/>
              </a:rPr>
              <a:t>atman</a:t>
            </a:r>
            <a:r>
              <a:t> (soul). She has also written many hymns in the </a:t>
            </a:r>
            <a:r>
              <a:rPr u="sng">
                <a:solidFill>
                  <a:srgbClr val="0000FF"/>
                </a:solidFill>
                <a:uFill>
                  <a:solidFill>
                    <a:srgbClr val="0000FF"/>
                  </a:solidFill>
                </a:uFill>
                <a:hlinkClick r:id="rId15" invalidUrl="" action="" tgtFrame="" tooltip="" history="1" highlightClick="0" endSnd="0"/>
              </a:rPr>
              <a:t>Rigveda</a:t>
            </a:r>
            <a:r>
              <a:t>.</a:t>
            </a:r>
          </a:p>
        </p:txBody>
      </p:sp>
      <p:pic>
        <p:nvPicPr>
          <p:cNvPr id="507" name="Imagen" descr="Imagen"/>
          <p:cNvPicPr>
            <a:picLocks noChangeAspect="1"/>
          </p:cNvPicPr>
          <p:nvPr/>
        </p:nvPicPr>
        <p:blipFill>
          <a:blip r:embed="rId16">
            <a:extLst/>
          </a:blip>
          <a:stretch>
            <a:fillRect/>
          </a:stretch>
        </p:blipFill>
        <p:spPr>
          <a:xfrm>
            <a:off x="2175502" y="874419"/>
            <a:ext cx="4262107" cy="2298196"/>
          </a:xfrm>
          <a:prstGeom prst="rect">
            <a:avLst/>
          </a:prstGeom>
          <a:ln w="12700">
            <a:miter lim="400000"/>
          </a:ln>
        </p:spPr>
      </p:pic>
      <p:sp>
        <p:nvSpPr>
          <p:cNvPr id="508" name="GARGI…"/>
          <p:cNvSpPr txBox="1"/>
          <p:nvPr/>
        </p:nvSpPr>
        <p:spPr>
          <a:xfrm>
            <a:off x="6604455" y="999897"/>
            <a:ext cx="3923384"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b="1" u="sng">
                <a:uFill>
                  <a:solidFill>
                    <a:srgbClr val="D72203"/>
                  </a:solidFill>
                </a:uFill>
                <a:latin typeface="Calibri"/>
                <a:ea typeface="Calibri"/>
                <a:cs typeface="Calibri"/>
                <a:sym typeface="Calibri"/>
              </a:defRPr>
            </a:pPr>
            <a:r>
              <a:t>GARGI</a:t>
            </a:r>
            <a:r>
              <a:rPr b="0" u="none"/>
              <a:t> </a:t>
            </a:r>
          </a:p>
          <a:p>
            <a:pPr marR="1143000" indent="191770" defTabSz="12700">
              <a:tabLst>
                <a:tab pos="228600" algn="l"/>
              </a:tabLst>
              <a:defRPr>
                <a:uFill>
                  <a:solidFill>
                    <a:srgbClr val="D72203"/>
                  </a:solidFill>
                </a:uFill>
                <a:latin typeface="Calibri"/>
                <a:ea typeface="Calibri"/>
                <a:cs typeface="Calibri"/>
                <a:sym typeface="Calibri"/>
              </a:defRPr>
            </a:pPr>
            <a:r>
              <a:t>She debates with the wise Yajñavalkya (Hindu Vedic sage) and almost defeats him, but is being silenced instead.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0" name="cropped-logo-sk.png" descr="cropped-logo-sk.png"/>
          <p:cNvPicPr>
            <a:picLocks noChangeAspect="1"/>
          </p:cNvPicPr>
          <p:nvPr/>
        </p:nvPicPr>
        <p:blipFill>
          <a:blip r:embed="rId2">
            <a:extLst/>
          </a:blip>
          <a:srcRect l="4079" t="0" r="4078" b="0"/>
          <a:stretch>
            <a:fillRect/>
          </a:stretch>
        </p:blipFill>
        <p:spPr>
          <a:xfrm>
            <a:off x="925397" y="760655"/>
            <a:ext cx="993161" cy="1036341"/>
          </a:xfrm>
          <a:prstGeom prst="rect">
            <a:avLst/>
          </a:prstGeom>
          <a:ln w="12700">
            <a:miter lim="400000"/>
          </a:ln>
        </p:spPr>
      </p:pic>
      <p:sp>
        <p:nvSpPr>
          <p:cNvPr id="511"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512" name="Picture 12" descr="Picture 12"/>
          <p:cNvPicPr>
            <a:picLocks noChangeAspect="1"/>
          </p:cNvPicPr>
          <p:nvPr/>
        </p:nvPicPr>
        <p:blipFill>
          <a:blip r:embed="rId3">
            <a:extLst/>
          </a:blip>
          <a:stretch>
            <a:fillRect/>
          </a:stretch>
        </p:blipFill>
        <p:spPr>
          <a:xfrm>
            <a:off x="10253384" y="573382"/>
            <a:ext cx="1391209" cy="1200176"/>
          </a:xfrm>
          <a:prstGeom prst="rect">
            <a:avLst/>
          </a:prstGeom>
          <a:ln w="12700">
            <a:miter lim="400000"/>
          </a:ln>
        </p:spPr>
      </p:pic>
      <p:sp>
        <p:nvSpPr>
          <p:cNvPr id="513"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514" name="Poetisa de la antigua India.…"/>
          <p:cNvSpPr txBox="1"/>
          <p:nvPr/>
        </p:nvSpPr>
        <p:spPr>
          <a:xfrm>
            <a:off x="3337355" y="2336992"/>
            <a:ext cx="9617197" cy="4003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457200" defTabSz="12700">
              <a:tabLst>
                <a:tab pos="228600" algn="l"/>
              </a:tabLst>
              <a:defRPr b="1">
                <a:solidFill>
                  <a:srgbClr val="202122"/>
                </a:solidFill>
                <a:uFill>
                  <a:solidFill>
                    <a:srgbClr val="D72203"/>
                  </a:solidFill>
                </a:uFill>
                <a:latin typeface="Calibri"/>
                <a:ea typeface="Calibri"/>
                <a:cs typeface="Calibri"/>
                <a:sym typeface="Calibri"/>
              </a:defRPr>
            </a:pPr>
            <a:r>
              <a:t>P</a:t>
            </a:r>
            <a:r>
              <a:rPr b="0"/>
              <a:t>oetisa de la antigua </a:t>
            </a:r>
            <a:r>
              <a:rPr b="0" u="sng">
                <a:solidFill>
                  <a:srgbClr val="0000FF"/>
                </a:solidFill>
                <a:uFill>
                  <a:solidFill>
                    <a:srgbClr val="0000FF"/>
                  </a:solidFill>
                </a:uFill>
                <a:hlinkClick r:id="rId4" invalidUrl="" action="" tgtFrame="" tooltip="" history="1" highlightClick="0" endSnd="0"/>
              </a:rPr>
              <a:t>India</a:t>
            </a:r>
            <a:r>
              <a:rPr b="0"/>
              <a:t>. </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Segunda esposa del famoso sabio </a:t>
            </a:r>
            <a:r>
              <a:rPr u="sng">
                <a:solidFill>
                  <a:srgbClr val="0000FF"/>
                </a:solidFill>
                <a:uFill>
                  <a:solidFill>
                    <a:srgbClr val="0000FF"/>
                  </a:solidFill>
                </a:uFill>
                <a:hlinkClick r:id="rId5" invalidUrl="" action="" tgtFrame="" tooltip="" history="1" highlightClick="0" endSnd="0"/>
              </a:rPr>
              <a:t>Iagñavalkia</a:t>
            </a:r>
            <a:r>
              <a:t>, que ya estaba casado con </a:t>
            </a:r>
            <a:r>
              <a:rPr u="sng">
                <a:solidFill>
                  <a:srgbClr val="0000FF"/>
                </a:solidFill>
                <a:uFill>
                  <a:solidFill>
                    <a:srgbClr val="0000FF"/>
                  </a:solidFill>
                </a:uFill>
                <a:hlinkClick r:id="rId6" invalidUrl="" action="" tgtFrame="" tooltip="" history="1" highlightClick="0" endSnd="0"/>
              </a:rPr>
              <a:t>Katiaiani</a:t>
            </a:r>
            <a:r>
              <a:t>.</a:t>
            </a:r>
            <a:r>
              <a:rPr baseline="31999">
                <a:solidFill>
                  <a:srgbClr val="0645AD"/>
                </a:solidFill>
              </a:rPr>
              <a:t>1</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Maitrei no quería casarse con Iagña Valkia, sino vivir con él como su discípula y compañía espiritual para realizar </a:t>
            </a:r>
            <a:r>
              <a:rPr i="1" u="sng">
                <a:solidFill>
                  <a:srgbClr val="0000FF"/>
                </a:solidFill>
                <a:uFill>
                  <a:solidFill>
                    <a:srgbClr val="0000FF"/>
                  </a:solidFill>
                </a:uFill>
                <a:hlinkClick r:id="rId7" invalidUrl="" action="" tgtFrame="" tooltip="" history="1" highlightClick="0" endSnd="0"/>
              </a:rPr>
              <a:t>sadhana</a:t>
            </a:r>
            <a:r>
              <a:t> o prácticas espirituales. </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Se acercó a </a:t>
            </a:r>
            <a:r>
              <a:rPr u="sng">
                <a:solidFill>
                  <a:srgbClr val="0000FF"/>
                </a:solidFill>
                <a:uFill>
                  <a:solidFill>
                    <a:srgbClr val="0000FF"/>
                  </a:solidFill>
                </a:uFill>
                <a:hlinkClick r:id="rId8" invalidUrl="" action="" tgtFrame="" tooltip="" history="1" highlightClick="0" endSnd="0"/>
              </a:rPr>
              <a:t>Katiaiani</a:t>
            </a:r>
            <a:r>
              <a:t> para expresarle su deseo de vivir con ellos. </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La sabia accedió y le otorgó su consentimiento.</a:t>
            </a:r>
            <a:endParaRPr baseline="31999">
              <a:solidFill>
                <a:srgbClr val="0645AD"/>
              </a:solidFill>
            </a:endParaRP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Maitrei era versada en el conocimiento védico. </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Sus contemporáneos la consideraron una </a:t>
            </a:r>
            <a:r>
              <a:rPr i="1"/>
              <a:t>brahmavadi</a:t>
            </a:r>
            <a:r>
              <a:t> (‘[que cree en la] doctrina del </a:t>
            </a:r>
            <a:r>
              <a:rPr u="sng">
                <a:solidFill>
                  <a:srgbClr val="0000FF"/>
                </a:solidFill>
                <a:uFill>
                  <a:solidFill>
                    <a:srgbClr val="0000FF"/>
                  </a:solidFill>
                </a:uFill>
                <a:hlinkClick r:id="rId9" invalidUrl="" action="" tgtFrame="" tooltip="" history="1" highlightClick="0" endSnd="0"/>
              </a:rPr>
              <a:t>Brahman</a:t>
            </a:r>
            <a:r>
              <a:t>’).</a:t>
            </a:r>
            <a:r>
              <a:rPr baseline="31999">
                <a:solidFill>
                  <a:srgbClr val="0645AD"/>
                </a:solidFill>
              </a:rPr>
              <a:t>2</a:t>
            </a:r>
            <a:r>
              <a:t> </a:t>
            </a:r>
          </a:p>
          <a:p>
            <a:pPr marR="1143000" indent="457200" defTabSz="12700">
              <a:tabLst>
                <a:tab pos="228600" algn="l"/>
              </a:tabLst>
              <a:defRPr>
                <a:solidFill>
                  <a:srgbClr val="202122"/>
                </a:solidFill>
                <a:uFill>
                  <a:solidFill>
                    <a:srgbClr val="D72203"/>
                  </a:solidFill>
                </a:uFill>
                <a:latin typeface="Calibri"/>
                <a:ea typeface="Calibri"/>
                <a:cs typeface="Calibri"/>
                <a:sym typeface="Calibri"/>
              </a:defRPr>
            </a:pPr>
            <a:r>
              <a:t>Se le atribuyen unos diez himnos del </a:t>
            </a:r>
            <a:r>
              <a:rPr i="1" u="sng">
                <a:solidFill>
                  <a:srgbClr val="0000FF"/>
                </a:solidFill>
                <a:uFill>
                  <a:solidFill>
                    <a:srgbClr val="0000FF"/>
                  </a:solidFill>
                </a:uFill>
                <a:hlinkClick r:id="rId10" invalidUrl="" action="" tgtFrame="" tooltip="" history="1" highlightClick="0" endSnd="0"/>
              </a:rPr>
              <a:t>Rig-veda</a:t>
            </a:r>
            <a:r>
              <a:t> (el texto más antiguo de la India, de mediados del II milenio a. C.)</a:t>
            </a:r>
            <a:r>
              <a:rPr baseline="31999">
                <a:solidFill>
                  <a:srgbClr val="0645AD"/>
                </a:solidFill>
              </a:rPr>
              <a:t>3</a:t>
            </a:r>
            <a:r>
              <a:t> </a:t>
            </a:r>
            <a:r>
              <a:rPr baseline="31999">
                <a:solidFill>
                  <a:srgbClr val="0645AD"/>
                </a:solidFill>
              </a:rPr>
              <a:t>1</a:t>
            </a:r>
            <a:endParaRPr baseline="31999">
              <a:solidFill>
                <a:srgbClr val="0645AD"/>
              </a:solidFill>
            </a:endParaRPr>
          </a:p>
        </p:txBody>
      </p:sp>
      <p:pic>
        <p:nvPicPr>
          <p:cNvPr id="515" name="Imagen" descr="Imagen"/>
          <p:cNvPicPr>
            <a:picLocks noChangeAspect="1"/>
          </p:cNvPicPr>
          <p:nvPr/>
        </p:nvPicPr>
        <p:blipFill>
          <a:blip r:embed="rId11">
            <a:extLst/>
          </a:blip>
          <a:stretch>
            <a:fillRect/>
          </a:stretch>
        </p:blipFill>
        <p:spPr>
          <a:xfrm>
            <a:off x="717631" y="1876195"/>
            <a:ext cx="2908301" cy="2794002"/>
          </a:xfrm>
          <a:prstGeom prst="rect">
            <a:avLst/>
          </a:prstGeom>
          <a:ln w="12700">
            <a:miter lim="400000"/>
          </a:ln>
        </p:spPr>
      </p:pic>
      <p:sp>
        <p:nvSpPr>
          <p:cNvPr id="516" name="MITREYI…"/>
          <p:cNvSpPr txBox="1"/>
          <p:nvPr/>
        </p:nvSpPr>
        <p:spPr>
          <a:xfrm>
            <a:off x="3560055" y="1392525"/>
            <a:ext cx="8890985" cy="929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b="1" u="sng">
                <a:uFill>
                  <a:solidFill>
                    <a:srgbClr val="D72203"/>
                  </a:solidFill>
                </a:uFill>
                <a:latin typeface="Calibri"/>
                <a:ea typeface="Calibri"/>
                <a:cs typeface="Calibri"/>
                <a:sym typeface="Calibri"/>
              </a:defRPr>
            </a:pPr>
            <a:r>
              <a:t>MITREYI</a:t>
            </a:r>
          </a:p>
          <a:p>
            <a:pPr marR="1143000" indent="191770" defTabSz="12700">
              <a:tabLst>
                <a:tab pos="228600" algn="l"/>
              </a:tabLst>
              <a:defRPr>
                <a:uFill>
                  <a:solidFill>
                    <a:srgbClr val="D72203"/>
                  </a:solidFill>
                </a:uFill>
                <a:latin typeface="Calibri"/>
                <a:ea typeface="Calibri"/>
                <a:cs typeface="Calibri"/>
                <a:sym typeface="Calibri"/>
              </a:defRPr>
            </a:pPr>
            <a:r>
              <a:t>the wife of Yajñavalkya, is said to be a knower of God and is interested in spiritual knowledge above all other things.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519"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520"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521"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522" name="SULABHA,…"/>
          <p:cNvSpPr txBox="1"/>
          <p:nvPr/>
        </p:nvSpPr>
        <p:spPr>
          <a:xfrm>
            <a:off x="1837899" y="1149811"/>
            <a:ext cx="10684014" cy="929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b="1" u="sng">
                <a:uFill>
                  <a:solidFill>
                    <a:srgbClr val="D72203"/>
                  </a:solidFill>
                </a:uFill>
                <a:latin typeface="Calibri"/>
                <a:ea typeface="Calibri"/>
                <a:cs typeface="Calibri"/>
                <a:sym typeface="Calibri"/>
              </a:defRPr>
            </a:pPr>
            <a:r>
              <a:t>SULABHA, </a:t>
            </a:r>
          </a:p>
          <a:p>
            <a:pPr marR="1143000" indent="191770" defTabSz="12700">
              <a:tabLst>
                <a:tab pos="228600" algn="l"/>
              </a:tabLst>
              <a:defRPr>
                <a:uFill>
                  <a:solidFill>
                    <a:srgbClr val="D72203"/>
                  </a:solidFill>
                </a:uFill>
                <a:latin typeface="Calibri"/>
                <a:ea typeface="Calibri"/>
                <a:cs typeface="Calibri"/>
                <a:sym typeface="Calibri"/>
              </a:defRPr>
            </a:pPr>
            <a:r>
              <a:t>She </a:t>
            </a:r>
            <a:r>
              <a:rPr b="1"/>
              <a:t>argues with king JANAKA</a:t>
            </a:r>
            <a:r>
              <a:t> that </a:t>
            </a:r>
            <a:r>
              <a:rPr b="1"/>
              <a:t>women are also able to achieve liberation</a:t>
            </a:r>
            <a:r>
              <a:t> like as men.</a:t>
            </a:r>
          </a:p>
          <a:p>
            <a:pPr marR="1143000" indent="191770" defTabSz="12700">
              <a:tabLst>
                <a:tab pos="228600" algn="l"/>
              </a:tabLst>
              <a:defRPr>
                <a:uFill>
                  <a:solidFill>
                    <a:srgbClr val="D72203"/>
                  </a:solidFill>
                </a:uFill>
                <a:latin typeface="Calibri"/>
                <a:ea typeface="Calibri"/>
                <a:cs typeface="Calibri"/>
                <a:sym typeface="Calibri"/>
              </a:defRPr>
            </a:pPr>
            <a:r>
              <a:t>And regarding their true soul, atman , </a:t>
            </a:r>
            <a:r>
              <a:rPr b="1"/>
              <a:t>there is not a real difference between men and women</a:t>
            </a:r>
            <a:r>
              <a:t>.</a:t>
            </a:r>
          </a:p>
        </p:txBody>
      </p:sp>
      <p:pic>
        <p:nvPicPr>
          <p:cNvPr id="523" name="Imagen" descr="Imagen"/>
          <p:cNvPicPr>
            <a:picLocks noChangeAspect="1"/>
          </p:cNvPicPr>
          <p:nvPr/>
        </p:nvPicPr>
        <p:blipFill>
          <a:blip r:embed="rId4">
            <a:extLst/>
          </a:blip>
          <a:stretch>
            <a:fillRect/>
          </a:stretch>
        </p:blipFill>
        <p:spPr>
          <a:xfrm>
            <a:off x="759294" y="2103725"/>
            <a:ext cx="3310703" cy="2440681"/>
          </a:xfrm>
          <a:prstGeom prst="rect">
            <a:avLst/>
          </a:prstGeom>
          <a:ln w="12700">
            <a:miter lim="400000"/>
          </a:ln>
        </p:spPr>
      </p:pic>
      <p:sp>
        <p:nvSpPr>
          <p:cNvPr id="524" name="This essay highlights the debate on women and gender in ancient Indian texts. Neither the popular nor the scholarly debate in modern India has paid sufficient attention to unmarried learned women in ancient Hindu texts.…"/>
          <p:cNvSpPr txBox="1"/>
          <p:nvPr/>
        </p:nvSpPr>
        <p:spPr>
          <a:xfrm>
            <a:off x="3747265" y="1811691"/>
            <a:ext cx="9003283" cy="316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uFill>
                  <a:solidFill>
                    <a:srgbClr val="D72203"/>
                  </a:solidFill>
                </a:uFill>
                <a:latin typeface="Calibri"/>
                <a:ea typeface="Calibri"/>
                <a:cs typeface="Calibri"/>
                <a:sym typeface="Calibri"/>
              </a:defRPr>
            </a:pPr>
            <a:r>
              <a:t> </a:t>
            </a:r>
          </a:p>
          <a:p>
            <a:pPr marR="1143000" indent="457200" defTabSz="12700">
              <a:tabLst>
                <a:tab pos="228600" algn="l"/>
              </a:tabLst>
              <a:defRPr>
                <a:solidFill>
                  <a:srgbClr val="343332"/>
                </a:solidFill>
                <a:uFill>
                  <a:solidFill>
                    <a:srgbClr val="D72203"/>
                  </a:solidFill>
                </a:uFill>
                <a:latin typeface="Calibri"/>
                <a:ea typeface="Calibri"/>
                <a:cs typeface="Calibri"/>
                <a:sym typeface="Calibri"/>
              </a:defRPr>
            </a:pPr>
            <a:r>
              <a:t>This essay highlights the debate on women and gender in ancient Indian texts. Neither the popular nor the scholarly debate in modern India has paid sufficient attention to unmarried learned women in ancient Hindu texts. </a:t>
            </a:r>
          </a:p>
          <a:p>
            <a:pPr marR="1143000" indent="457200" defTabSz="12700">
              <a:tabLst>
                <a:tab pos="228600" algn="l"/>
              </a:tabLst>
              <a:defRPr>
                <a:solidFill>
                  <a:srgbClr val="343332"/>
                </a:solidFill>
                <a:uFill>
                  <a:solidFill>
                    <a:srgbClr val="D72203"/>
                  </a:solidFill>
                </a:uFill>
                <a:latin typeface="Calibri"/>
                <a:ea typeface="Calibri"/>
                <a:cs typeface="Calibri"/>
                <a:sym typeface="Calibri"/>
              </a:defRPr>
            </a:pPr>
          </a:p>
          <a:p>
            <a:pPr marR="1143000" indent="457200" defTabSz="12700">
              <a:tabLst>
                <a:tab pos="228600" algn="l"/>
              </a:tabLst>
              <a:defRPr>
                <a:solidFill>
                  <a:srgbClr val="343332"/>
                </a:solidFill>
                <a:uFill>
                  <a:solidFill>
                    <a:srgbClr val="D72203"/>
                  </a:solidFill>
                </a:uFill>
                <a:latin typeface="Calibri"/>
                <a:ea typeface="Calibri"/>
                <a:cs typeface="Calibri"/>
                <a:sym typeface="Calibri"/>
              </a:defRPr>
            </a:pPr>
            <a:r>
              <a:t>Sulabha, a single woman and an intellectual-renunciant; with her debate with philosopher-king Janaka in the epic </a:t>
            </a:r>
            <a:r>
              <a:rPr b="1"/>
              <a:t>Mahabharata</a:t>
            </a:r>
            <a:r>
              <a:t>. </a:t>
            </a:r>
          </a:p>
          <a:p>
            <a:pPr marR="1143000" indent="457200" defTabSz="12700">
              <a:tabLst>
                <a:tab pos="228600" algn="l"/>
              </a:tabLst>
              <a:defRPr>
                <a:solidFill>
                  <a:srgbClr val="343332"/>
                </a:solidFill>
                <a:uFill>
                  <a:solidFill>
                    <a:srgbClr val="D72203"/>
                  </a:solidFill>
                </a:uFill>
                <a:latin typeface="Calibri"/>
                <a:ea typeface="Calibri"/>
                <a:cs typeface="Calibri"/>
                <a:sym typeface="Calibri"/>
              </a:defRPr>
            </a:pPr>
          </a:p>
          <a:p>
            <a:pPr marR="1143000" indent="457200" defTabSz="12700">
              <a:tabLst>
                <a:tab pos="228600" algn="l"/>
              </a:tabLst>
              <a:defRPr>
                <a:solidFill>
                  <a:srgbClr val="343332"/>
                </a:solidFill>
                <a:uFill>
                  <a:solidFill>
                    <a:srgbClr val="D72203"/>
                  </a:solidFill>
                </a:uFill>
                <a:latin typeface="Calibri"/>
                <a:ea typeface="Calibri"/>
                <a:cs typeface="Calibri"/>
                <a:sym typeface="Calibri"/>
              </a:defRPr>
            </a:pPr>
            <a:r>
              <a:t>Janaka uses anti-women arguments to critique Sulabha's unconventional behavior, Sulabha successfully establishes, on the basis of Hindu philosophical principles, that there is no essential difference between a man and a woman. </a:t>
            </a:r>
          </a:p>
        </p:txBody>
      </p:sp>
      <p:sp>
        <p:nvSpPr>
          <p:cNvPr id="525" name="She also demonstrates by her own example that a woman may achieve liberation by the same means as a man. In the same epic, a married woman wins her debate with a male sage, proving that even a woman following the conventional path of wifely devotion may "/>
          <p:cNvSpPr txBox="1"/>
          <p:nvPr/>
        </p:nvSpPr>
        <p:spPr>
          <a:xfrm>
            <a:off x="424300" y="5327327"/>
            <a:ext cx="11980578" cy="929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marR="1143000" indent="457200" defTabSz="12700">
              <a:tabLst>
                <a:tab pos="228600" algn="l"/>
              </a:tabLst>
              <a:defRPr>
                <a:solidFill>
                  <a:srgbClr val="343332"/>
                </a:solidFill>
                <a:uFill>
                  <a:solidFill>
                    <a:srgbClr val="D72203"/>
                  </a:solidFill>
                </a:uFill>
                <a:latin typeface="Calibri"/>
                <a:ea typeface="Calibri"/>
                <a:cs typeface="Calibri"/>
                <a:sym typeface="Calibri"/>
              </a:defRPr>
            </a:lvl1pPr>
          </a:lstStyle>
          <a:p>
            <a:pPr/>
            <a:r>
              <a:t>She also demonstrates by her own example that a woman may achieve liberation by the same means as a man. In the same epic, a married woman wins her debate with a male sage, proving that even a woman following the conventional path of wifely devotion may equal or outdo a sage in wisdom and virtue.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7"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528"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529"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530"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531" name="INDRA DEVI…"/>
          <p:cNvSpPr txBox="1"/>
          <p:nvPr/>
        </p:nvSpPr>
        <p:spPr>
          <a:xfrm>
            <a:off x="3405123" y="1548131"/>
            <a:ext cx="9099630" cy="3761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12700">
              <a:tabLst>
                <a:tab pos="1143000" algn="l"/>
              </a:tabLst>
              <a:defRPr u="sng">
                <a:solidFill>
                  <a:srgbClr val="D72203"/>
                </a:solidFill>
                <a:uFill>
                  <a:solidFill>
                    <a:srgbClr val="D72203"/>
                  </a:solidFill>
                </a:uFill>
                <a:latin typeface="Avenir Heavy"/>
                <a:ea typeface="Avenir Heavy"/>
                <a:cs typeface="Avenir Heavy"/>
                <a:sym typeface="Avenir Heavy"/>
              </a:defRPr>
            </a:pPr>
            <a:r>
              <a:t>INDRA DEVI</a:t>
            </a:r>
          </a:p>
          <a:p>
            <a:pPr marR="1143000" indent="191770" defTabSz="12700">
              <a:tabLst>
                <a:tab pos="228600" algn="l"/>
              </a:tabLst>
              <a:defRPr>
                <a:uFill>
                  <a:solidFill>
                    <a:srgbClr val="D72203"/>
                  </a:solidFill>
                </a:uFill>
                <a:latin typeface="Calibri"/>
                <a:ea typeface="Calibri"/>
                <a:cs typeface="Calibri"/>
                <a:sym typeface="Calibri"/>
              </a:defRPr>
            </a:pPr>
            <a:r>
              <a:t>So how did we get to to the yoga of today?</a:t>
            </a:r>
          </a:p>
          <a:p>
            <a:pPr marR="1143000" indent="191770" defTabSz="12700">
              <a:tabLst>
                <a:tab pos="228600" algn="l"/>
              </a:tabLst>
              <a:defRPr>
                <a:uFill>
                  <a:solidFill>
                    <a:srgbClr val="D72203"/>
                  </a:solidFill>
                </a:uFill>
                <a:latin typeface="Calibri"/>
                <a:ea typeface="Calibri"/>
                <a:cs typeface="Calibri"/>
                <a:sym typeface="Calibri"/>
              </a:defRPr>
            </a:pPr>
            <a:r>
              <a:t>Mysore, India. The woman is a stubborn and ambitious young newlywed, known by her stage name Indra Devi, a rising star in Indian films. Her husband, Jan Strakaty, connects her to the Maharaja and Maharini of Mysore (i.e. the ruling/royal family) who are sponsoring a yoga school led by </a:t>
            </a:r>
            <a:r>
              <a:rPr b="1"/>
              <a:t>Sri Krishnamacharya. </a:t>
            </a:r>
            <a:endParaRPr b="1"/>
          </a:p>
          <a:p>
            <a:pPr marR="1143000" indent="191770" defTabSz="12700">
              <a:tabLst>
                <a:tab pos="228600" algn="l"/>
              </a:tabLst>
              <a:defRPr b="1">
                <a:uFill>
                  <a:solidFill>
                    <a:srgbClr val="D72203"/>
                  </a:solidFill>
                </a:uFill>
                <a:latin typeface="Calibri"/>
                <a:ea typeface="Calibri"/>
                <a:cs typeface="Calibri"/>
                <a:sym typeface="Calibri"/>
              </a:defRPr>
            </a:pPr>
          </a:p>
          <a:p>
            <a:pPr marR="1143000" indent="191770" defTabSz="12700">
              <a:tabLst>
                <a:tab pos="228600" algn="l"/>
              </a:tabLst>
              <a:defRPr>
                <a:uFill>
                  <a:solidFill>
                    <a:srgbClr val="D72203"/>
                  </a:solidFill>
                </a:uFill>
                <a:latin typeface="Calibri"/>
                <a:ea typeface="Calibri"/>
                <a:cs typeface="Calibri"/>
                <a:sym typeface="Calibri"/>
              </a:defRPr>
            </a:pPr>
            <a:r>
              <a:t>This school teaches boys from a young age to master all aspects of yoga, including the poses (asanas). It was no easy task, but Indra Devi convinced the guru to take her on as his first female (and Western) student. </a:t>
            </a:r>
          </a:p>
          <a:p>
            <a:pPr marR="1143000" indent="191770" defTabSz="12700">
              <a:tabLst>
                <a:tab pos="228600" algn="l"/>
              </a:tabLst>
              <a:defRPr>
                <a:uFill>
                  <a:solidFill>
                    <a:srgbClr val="D72203"/>
                  </a:solidFill>
                </a:uFill>
                <a:latin typeface="Calibri"/>
                <a:ea typeface="Calibri"/>
                <a:cs typeface="Calibri"/>
                <a:sym typeface="Calibri"/>
              </a:defRPr>
            </a:pPr>
          </a:p>
          <a:p>
            <a:pPr marR="1143000" indent="191770" defTabSz="12700">
              <a:tabLst>
                <a:tab pos="228600" algn="l"/>
              </a:tabLst>
              <a:defRPr>
                <a:uFill>
                  <a:solidFill>
                    <a:srgbClr val="D72203"/>
                  </a:solidFill>
                </a:uFill>
                <a:latin typeface="Calibri"/>
                <a:ea typeface="Calibri"/>
                <a:cs typeface="Calibri"/>
                <a:sym typeface="Calibri"/>
              </a:defRPr>
            </a:pPr>
            <a:r>
              <a:t>She toughed it out with the boys, so to speak. </a:t>
            </a:r>
          </a:p>
          <a:p>
            <a:pPr marR="1143000" indent="191770" defTabSz="12700">
              <a:tabLst>
                <a:tab pos="228600" algn="l"/>
              </a:tabLst>
              <a:defRPr>
                <a:uFill>
                  <a:solidFill>
                    <a:srgbClr val="D72203"/>
                  </a:solidFill>
                </a:uFill>
                <a:latin typeface="Calibri"/>
                <a:ea typeface="Calibri"/>
                <a:cs typeface="Calibri"/>
                <a:sym typeface="Calibri"/>
              </a:defRPr>
            </a:pPr>
            <a:r>
              <a:t>She went on to master the practice and launch its westward journey. </a:t>
            </a:r>
          </a:p>
        </p:txBody>
      </p:sp>
      <p:pic>
        <p:nvPicPr>
          <p:cNvPr id="532" name="Imagen" descr="Imagen"/>
          <p:cNvPicPr>
            <a:picLocks noChangeAspect="1"/>
          </p:cNvPicPr>
          <p:nvPr/>
        </p:nvPicPr>
        <p:blipFill>
          <a:blip r:embed="rId4">
            <a:extLst/>
          </a:blip>
          <a:stretch>
            <a:fillRect/>
          </a:stretch>
        </p:blipFill>
        <p:spPr>
          <a:xfrm>
            <a:off x="787400" y="1943100"/>
            <a:ext cx="2552700" cy="3175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4"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535"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536"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537"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538" name="She was among other modern yoga leaders like B.K.S. Iyengar and Pattabhi Jois, also working to make yoga more accessible to the masses and help it move to new frontiers.…"/>
          <p:cNvSpPr txBox="1"/>
          <p:nvPr/>
        </p:nvSpPr>
        <p:spPr>
          <a:xfrm>
            <a:off x="4541532" y="1747412"/>
            <a:ext cx="7653695" cy="446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uFill>
                  <a:solidFill>
                    <a:srgbClr val="D72203"/>
                  </a:solidFill>
                </a:uFill>
                <a:latin typeface="Calibri"/>
                <a:ea typeface="Calibri"/>
                <a:cs typeface="Calibri"/>
                <a:sym typeface="Calibri"/>
              </a:defRPr>
            </a:pPr>
            <a:r>
              <a:t>She was among other modern yoga leaders like </a:t>
            </a:r>
            <a:r>
              <a:rPr u="sng">
                <a:solidFill>
                  <a:srgbClr val="0000FF"/>
                </a:solidFill>
                <a:uFill>
                  <a:solidFill>
                    <a:srgbClr val="0000FF"/>
                  </a:solidFill>
                </a:uFill>
                <a:hlinkClick r:id="rId4" invalidUrl="" action="" tgtFrame="" tooltip="" history="1" highlightClick="0" endSnd="0"/>
              </a:rPr>
              <a:t>B.K.S. Iyengar</a:t>
            </a:r>
            <a:r>
              <a:t> and </a:t>
            </a:r>
            <a:r>
              <a:rPr u="sng">
                <a:solidFill>
                  <a:srgbClr val="0000FF"/>
                </a:solidFill>
                <a:uFill>
                  <a:solidFill>
                    <a:srgbClr val="0000FF"/>
                  </a:solidFill>
                </a:uFill>
                <a:hlinkClick r:id="rId5" invalidUrl="" action="" tgtFrame="" tooltip="" history="1" highlightClick="0" endSnd="0"/>
              </a:rPr>
              <a:t>Pattabhi Jois</a:t>
            </a:r>
            <a:r>
              <a:t>, also working to make yoga more accessible to the masses and help it move to new frontiers.</a:t>
            </a:r>
          </a:p>
          <a:p>
            <a:pPr marR="1143000" indent="191770" defTabSz="12700">
              <a:tabLst>
                <a:tab pos="228600" algn="l"/>
              </a:tabLst>
              <a:defRPr>
                <a:latin typeface="Calibri"/>
                <a:ea typeface="Calibri"/>
                <a:cs typeface="Calibri"/>
                <a:sym typeface="Calibri"/>
              </a:defRPr>
            </a:pPr>
            <a:r>
              <a:t>Devi was fluent in multiple languages, which became a powerful tool in spreading yoga’s messages and lessons. </a:t>
            </a:r>
          </a:p>
          <a:p>
            <a:pPr marR="1143000" indent="191770" defTabSz="12700">
              <a:tabLst>
                <a:tab pos="228600" algn="l"/>
              </a:tabLst>
              <a:defRPr>
                <a:latin typeface="Calibri"/>
                <a:ea typeface="Calibri"/>
                <a:cs typeface="Calibri"/>
                <a:sym typeface="Calibri"/>
              </a:defRPr>
            </a:pPr>
          </a:p>
          <a:p>
            <a:pPr marR="1143000" indent="191770" defTabSz="12700">
              <a:tabLst>
                <a:tab pos="228600" algn="l"/>
              </a:tabLst>
              <a:defRPr>
                <a:latin typeface="Calibri"/>
                <a:ea typeface="Calibri"/>
                <a:cs typeface="Calibri"/>
                <a:sym typeface="Calibri"/>
              </a:defRPr>
            </a:pPr>
            <a:r>
              <a:t>She started her first teachings in Shanghai and then moved on to the United States — leading classes in Hollywood, no less. </a:t>
            </a:r>
          </a:p>
          <a:p>
            <a:pPr marR="1143000" indent="191770" defTabSz="12700">
              <a:tabLst>
                <a:tab pos="228600" algn="l"/>
              </a:tabLst>
              <a:defRPr>
                <a:latin typeface="Calibri"/>
                <a:ea typeface="Calibri"/>
                <a:cs typeface="Calibri"/>
                <a:sym typeface="Calibri"/>
              </a:defRPr>
            </a:pPr>
          </a:p>
          <a:p>
            <a:pPr marR="1143000" indent="191770" defTabSz="12700">
              <a:tabLst>
                <a:tab pos="228600" algn="l"/>
              </a:tabLst>
              <a:defRPr>
                <a:latin typeface="Calibri"/>
                <a:ea typeface="Calibri"/>
                <a:cs typeface="Calibri"/>
                <a:sym typeface="Calibri"/>
              </a:defRPr>
            </a:pPr>
            <a:r>
              <a:t>Simultaneously, her fellow yoga disciples had made a name for themselves.</a:t>
            </a:r>
          </a:p>
          <a:p>
            <a:pPr marR="1143000" indent="191770" defTabSz="12700">
              <a:tabLst>
                <a:tab pos="228600" algn="l"/>
              </a:tabLst>
              <a:defRPr>
                <a:latin typeface="Calibri"/>
                <a:ea typeface="Calibri"/>
                <a:cs typeface="Calibri"/>
                <a:sym typeface="Calibri"/>
              </a:defRPr>
            </a:pPr>
            <a:r>
              <a:t>The trio made their mark on the Western world and suddenly yoga was a household-friendly workout. Even during the yoga movement’s progression, Devi remained outnumbered by her male teachers. </a:t>
            </a:r>
          </a:p>
        </p:txBody>
      </p:sp>
      <p:pic>
        <p:nvPicPr>
          <p:cNvPr id="539" name="Imagen" descr="Imagen"/>
          <p:cNvPicPr>
            <a:picLocks noChangeAspect="1"/>
          </p:cNvPicPr>
          <p:nvPr/>
        </p:nvPicPr>
        <p:blipFill>
          <a:blip r:embed="rId6">
            <a:extLst/>
          </a:blip>
          <a:stretch>
            <a:fillRect/>
          </a:stretch>
        </p:blipFill>
        <p:spPr>
          <a:xfrm>
            <a:off x="545100" y="2103725"/>
            <a:ext cx="3932988" cy="2908302"/>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1"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542"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543"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544"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545" name="“From woman, man is born;…"/>
          <p:cNvSpPr txBox="1"/>
          <p:nvPr/>
        </p:nvSpPr>
        <p:spPr>
          <a:xfrm>
            <a:off x="2723736" y="1271895"/>
            <a:ext cx="7361407" cy="17678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b="1">
                <a:solidFill>
                  <a:srgbClr val="990000"/>
                </a:solidFill>
                <a:latin typeface="Calibri"/>
                <a:ea typeface="Calibri"/>
                <a:cs typeface="Calibri"/>
                <a:sym typeface="Calibri"/>
              </a:defRPr>
            </a:pPr>
            <a:r>
              <a:t>“From woman, man is born;</a:t>
            </a:r>
          </a:p>
          <a:p>
            <a:pPr>
              <a:defRPr b="1">
                <a:solidFill>
                  <a:srgbClr val="990000"/>
                </a:solidFill>
                <a:latin typeface="Calibri"/>
                <a:ea typeface="Calibri"/>
                <a:cs typeface="Calibri"/>
                <a:sym typeface="Calibri"/>
              </a:defRPr>
            </a:pPr>
            <a:r>
              <a:t>within woman, man is conceived; to woman he is engaged and married.</a:t>
            </a:r>
          </a:p>
          <a:p>
            <a:pPr>
              <a:defRPr b="1">
                <a:solidFill>
                  <a:srgbClr val="990000"/>
                </a:solidFill>
                <a:latin typeface="Calibri"/>
                <a:ea typeface="Calibri"/>
                <a:cs typeface="Calibri"/>
                <a:sym typeface="Calibri"/>
              </a:defRPr>
            </a:pPr>
            <a:r>
              <a:t>Woman becomes his friend; through woman, the future generations come.</a:t>
            </a:r>
          </a:p>
          <a:p>
            <a:pPr>
              <a:defRPr b="1">
                <a:solidFill>
                  <a:srgbClr val="990000"/>
                </a:solidFill>
                <a:latin typeface="Calibri"/>
                <a:ea typeface="Calibri"/>
                <a:cs typeface="Calibri"/>
                <a:sym typeface="Calibri"/>
              </a:defRPr>
            </a:pPr>
            <a:r>
              <a:t>When his woman dies, he seeks another woman; to woman he is bound.</a:t>
            </a:r>
          </a:p>
          <a:p>
            <a:pPr>
              <a:defRPr b="1">
                <a:solidFill>
                  <a:srgbClr val="990000"/>
                </a:solidFill>
                <a:latin typeface="Calibri"/>
                <a:ea typeface="Calibri"/>
                <a:cs typeface="Calibri"/>
                <a:sym typeface="Calibri"/>
              </a:defRPr>
            </a:pPr>
            <a:r>
              <a:t>So why call her bad? From her, kings are born.</a:t>
            </a:r>
          </a:p>
          <a:p>
            <a:pPr>
              <a:defRPr b="1">
                <a:solidFill>
                  <a:srgbClr val="990000"/>
                </a:solidFill>
                <a:latin typeface="Calibri"/>
                <a:ea typeface="Calibri"/>
                <a:cs typeface="Calibri"/>
                <a:sym typeface="Calibri"/>
              </a:defRPr>
            </a:pPr>
            <a:r>
              <a:t>From woman, woman is born; without woman, there would be no one at all.</a:t>
            </a:r>
          </a:p>
        </p:txBody>
      </p:sp>
      <p:sp>
        <p:nvSpPr>
          <p:cNvPr id="546" name="For Sikhs from that period, there has been compulsion to treat women as equals (KAUR).…"/>
          <p:cNvSpPr txBox="1"/>
          <p:nvPr/>
        </p:nvSpPr>
        <p:spPr>
          <a:xfrm>
            <a:off x="1118548" y="3212420"/>
            <a:ext cx="10162542" cy="929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Calibri"/>
                <a:ea typeface="Calibri"/>
                <a:cs typeface="Calibri"/>
                <a:sym typeface="Calibri"/>
              </a:defRPr>
            </a:pPr>
            <a:r>
              <a:t>For Sikhs from that period, there has been compulsion to treat women as equals (KAUR).</a:t>
            </a:r>
          </a:p>
          <a:p>
            <a:pPr>
              <a:defRPr>
                <a:latin typeface="Calibri"/>
                <a:ea typeface="Calibri"/>
                <a:cs typeface="Calibri"/>
                <a:sym typeface="Calibri"/>
              </a:defRPr>
            </a:pPr>
            <a:r>
              <a:t>Gender discrimination was not allowed. However, high principles set by prophets and religious leaders have always been very difficult to implement and put into practise.</a:t>
            </a:r>
          </a:p>
        </p:txBody>
      </p:sp>
      <p:sp>
        <p:nvSpPr>
          <p:cNvPr id="547" name="In Sikhism, the Holy Scriptures have clearly stated that the Sikh woman has always been regarded as an equal with man and has all the rights and privileges enjoyed by a man.…"/>
          <p:cNvSpPr txBox="1"/>
          <p:nvPr/>
        </p:nvSpPr>
        <p:spPr>
          <a:xfrm>
            <a:off x="1015968" y="4150936"/>
            <a:ext cx="10566336" cy="2047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Calibri"/>
                <a:ea typeface="Calibri"/>
                <a:cs typeface="Calibri"/>
                <a:sym typeface="Calibri"/>
              </a:defRPr>
            </a:pPr>
            <a:r>
              <a:t>In Sikhism, the Holy Scriptures have clearly stated that the Sikh woman has always been regarded as an equal with man and has all the rights and privileges enjoyed by a man. </a:t>
            </a:r>
          </a:p>
          <a:p>
            <a:pPr>
              <a:defRPr>
                <a:latin typeface="Calibri"/>
                <a:ea typeface="Calibri"/>
                <a:cs typeface="Calibri"/>
                <a:sym typeface="Calibri"/>
              </a:defRPr>
            </a:pPr>
          </a:p>
          <a:p>
            <a:pPr>
              <a:defRPr>
                <a:latin typeface="Calibri"/>
                <a:ea typeface="Calibri"/>
                <a:cs typeface="Calibri"/>
                <a:sym typeface="Calibri"/>
              </a:defRPr>
            </a:pPr>
            <a:r>
              <a:t>She is considered to have the same soul as man and has equal right to grow spiritually. </a:t>
            </a:r>
          </a:p>
          <a:p>
            <a:pPr>
              <a:defRPr>
                <a:latin typeface="Calibri"/>
                <a:ea typeface="Calibri"/>
                <a:cs typeface="Calibri"/>
                <a:sym typeface="Calibri"/>
              </a:defRPr>
            </a:pPr>
            <a:r>
              <a:t>She is allowed to lead religious congregations, to take part in Akhand Path (the continuous recitation of the Holy Scriptures), to perform Kirtan, to work as Granthi (priest) or a preacher and to participate freely in all religious, cultural, social, political and secular activities.</a:t>
            </a:r>
          </a:p>
        </p:txBody>
      </p:sp>
      <p:sp>
        <p:nvSpPr>
          <p:cNvPr id="548" name="GURU NAANAK DEV JI"/>
          <p:cNvSpPr txBox="1"/>
          <p:nvPr/>
        </p:nvSpPr>
        <p:spPr>
          <a:xfrm>
            <a:off x="4356534" y="874419"/>
            <a:ext cx="3011931" cy="434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indent="114300" defTabSz="12700">
              <a:spcBef>
                <a:spcPts val="1300"/>
              </a:spcBef>
              <a:defRPr sz="2000" u="sng">
                <a:solidFill>
                  <a:srgbClr val="C5371F"/>
                </a:solidFill>
                <a:uFill>
                  <a:solidFill>
                    <a:srgbClr val="D72203"/>
                  </a:solidFill>
                </a:uFill>
                <a:latin typeface="Avenir Heavy"/>
                <a:ea typeface="Avenir Heavy"/>
                <a:cs typeface="Avenir Heavy"/>
                <a:sym typeface="Avenir Heavy"/>
              </a:defRPr>
            </a:lvl1pPr>
          </a:lstStyle>
          <a:p>
            <a:pPr/>
            <a:r>
              <a:t>GURU NAANAK DEV JI</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cropped-logo-sk.png" descr="cropped-logo-sk.png"/>
          <p:cNvPicPr>
            <a:picLocks noChangeAspect="1"/>
          </p:cNvPicPr>
          <p:nvPr/>
        </p:nvPicPr>
        <p:blipFill>
          <a:blip r:embed="rId2">
            <a:extLst/>
          </a:blip>
          <a:srcRect l="4079" t="0" r="4078" b="0"/>
          <a:stretch>
            <a:fillRect/>
          </a:stretch>
        </p:blipFill>
        <p:spPr>
          <a:xfrm>
            <a:off x="887297" y="760655"/>
            <a:ext cx="993161" cy="1036341"/>
          </a:xfrm>
          <a:prstGeom prst="rect">
            <a:avLst/>
          </a:prstGeom>
          <a:ln w="12700">
            <a:miter lim="400000"/>
          </a:ln>
        </p:spPr>
      </p:pic>
      <p:sp>
        <p:nvSpPr>
          <p:cNvPr id="249"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250" name="Picture 12" descr="Picture 12"/>
          <p:cNvPicPr>
            <a:picLocks noChangeAspect="1"/>
          </p:cNvPicPr>
          <p:nvPr/>
        </p:nvPicPr>
        <p:blipFill>
          <a:blip r:embed="rId3">
            <a:extLst/>
          </a:blip>
          <a:stretch>
            <a:fillRect/>
          </a:stretch>
        </p:blipFill>
        <p:spPr>
          <a:xfrm>
            <a:off x="9996971" y="678687"/>
            <a:ext cx="1391209" cy="1200176"/>
          </a:xfrm>
          <a:prstGeom prst="rect">
            <a:avLst/>
          </a:prstGeom>
          <a:ln w="12700">
            <a:miter lim="400000"/>
          </a:ln>
        </p:spPr>
      </p:pic>
      <p:sp>
        <p:nvSpPr>
          <p:cNvPr id="251"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252" name="YOGA IS NOT ONLY PHYSICAL POSTURES,…"/>
          <p:cNvSpPr txBox="1"/>
          <p:nvPr/>
        </p:nvSpPr>
        <p:spPr>
          <a:xfrm>
            <a:off x="2816918" y="2143954"/>
            <a:ext cx="6558162" cy="2415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algn="ctr" defTabSz="12700">
              <a:spcBef>
                <a:spcPts val="1300"/>
              </a:spcBef>
              <a:defRPr b="1" sz="2900">
                <a:solidFill>
                  <a:schemeClr val="accent4"/>
                </a:solidFill>
                <a:uFill>
                  <a:solidFill>
                    <a:srgbClr val="343434"/>
                  </a:solidFill>
                </a:uFill>
                <a:latin typeface="Calibri"/>
                <a:ea typeface="Calibri"/>
                <a:cs typeface="Calibri"/>
                <a:sym typeface="Calibri"/>
              </a:defRPr>
            </a:pPr>
            <a:r>
              <a:t>YOGA IS NOT ONLY PHYSICAL POSTURES, </a:t>
            </a:r>
          </a:p>
          <a:p>
            <a:pPr indent="114300" algn="ctr" defTabSz="12700">
              <a:spcBef>
                <a:spcPts val="1300"/>
              </a:spcBef>
              <a:defRPr b="1" sz="2900">
                <a:solidFill>
                  <a:schemeClr val="accent4"/>
                </a:solidFill>
                <a:uFill>
                  <a:solidFill>
                    <a:srgbClr val="343434"/>
                  </a:solidFill>
                </a:uFill>
                <a:latin typeface="Calibri"/>
                <a:ea typeface="Calibri"/>
                <a:cs typeface="Calibri"/>
                <a:sym typeface="Calibri"/>
              </a:defRPr>
            </a:pPr>
            <a:r>
              <a:t>But: </a:t>
            </a:r>
          </a:p>
          <a:p>
            <a:pPr indent="114300" algn="ctr" defTabSz="12700">
              <a:spcBef>
                <a:spcPts val="1300"/>
              </a:spcBef>
              <a:defRPr b="1" sz="2900">
                <a:solidFill>
                  <a:schemeClr val="accent4"/>
                </a:solidFill>
                <a:uFill>
                  <a:solidFill>
                    <a:srgbClr val="343434"/>
                  </a:solidFill>
                </a:uFill>
                <a:latin typeface="Calibri"/>
                <a:ea typeface="Calibri"/>
                <a:cs typeface="Calibri"/>
                <a:sym typeface="Calibri"/>
              </a:defRPr>
            </a:pPr>
            <a:r>
              <a:t>Meditation, chanting, praying, </a:t>
            </a:r>
          </a:p>
          <a:p>
            <a:pPr indent="114300" algn="ctr" defTabSz="12700">
              <a:spcBef>
                <a:spcPts val="1300"/>
              </a:spcBef>
              <a:defRPr b="1" sz="2900">
                <a:solidFill>
                  <a:schemeClr val="accent4"/>
                </a:solidFill>
                <a:uFill>
                  <a:solidFill>
                    <a:srgbClr val="343434"/>
                  </a:solidFill>
                </a:uFill>
                <a:latin typeface="Calibri"/>
                <a:ea typeface="Calibri"/>
                <a:cs typeface="Calibri"/>
                <a:sym typeface="Calibri"/>
              </a:defRPr>
            </a:pPr>
            <a:r>
              <a:t>studying scriptures, ecstatic dances…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0"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551"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552"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553"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554" name="Bebe Nanki had a very good and cordial relation with her sister in law, Mata Sulakhni, and helped her in bringing up her sons, Sri Chand and Lakhmi Chand. She rather adopted Sri Chand as she herself was issueless."/>
          <p:cNvSpPr txBox="1"/>
          <p:nvPr/>
        </p:nvSpPr>
        <p:spPr>
          <a:xfrm>
            <a:off x="2638793" y="5001896"/>
            <a:ext cx="8922750" cy="929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indent="114300" defTabSz="12700">
              <a:spcBef>
                <a:spcPts val="1300"/>
              </a:spcBef>
              <a:defRPr b="1">
                <a:uFill>
                  <a:solidFill>
                    <a:srgbClr val="D72203"/>
                  </a:solidFill>
                </a:uFill>
                <a:latin typeface="Calibri"/>
                <a:ea typeface="Calibri"/>
                <a:cs typeface="Calibri"/>
                <a:sym typeface="Calibri"/>
              </a:defRPr>
            </a:lvl1pPr>
          </a:lstStyle>
          <a:p>
            <a:pPr/>
            <a:r>
              <a:t>Bebe Nanki had a very good and cordial relation with her sister in law, Mata Sulakhni, and helped her in bringing up her sons, Sri Chand and Lakhmi Chand. She rather adopted Sri Chand as she herself was issueless.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4"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255"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256" name="Picture 12" descr="Picture 12"/>
          <p:cNvPicPr>
            <a:picLocks noChangeAspect="1"/>
          </p:cNvPicPr>
          <p:nvPr/>
        </p:nvPicPr>
        <p:blipFill>
          <a:blip r:embed="rId3">
            <a:extLst/>
          </a:blip>
          <a:stretch>
            <a:fillRect/>
          </a:stretch>
        </p:blipFill>
        <p:spPr>
          <a:xfrm>
            <a:off x="10159779" y="678687"/>
            <a:ext cx="1391210" cy="1200176"/>
          </a:xfrm>
          <a:prstGeom prst="rect">
            <a:avLst/>
          </a:prstGeom>
          <a:ln w="12700">
            <a:miter lim="400000"/>
          </a:ln>
        </p:spPr>
      </p:pic>
      <p:sp>
        <p:nvSpPr>
          <p:cNvPr id="257" name="ANOTHER REASON FOR THIS MYTH…"/>
          <p:cNvSpPr txBox="1"/>
          <p:nvPr/>
        </p:nvSpPr>
        <p:spPr>
          <a:xfrm>
            <a:off x="2120744" y="872172"/>
            <a:ext cx="8196972" cy="1526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ANOTHER REASON FOR THIS MYTH</a:t>
            </a:r>
          </a:p>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r>
              <a:t>India, like many other places, suffered and continues to suffer from sexism and racism </a:t>
            </a:r>
          </a:p>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r>
              <a:t>Women: treated like second class citizens for centuries. </a:t>
            </a:r>
          </a:p>
          <a:p>
            <a:pPr marL="372243" marR="1143000" indent="-180472" defTabSz="12700">
              <a:buSzPct val="100000"/>
              <a:buChar char="•"/>
              <a:tabLst>
                <a:tab pos="228600" algn="l"/>
              </a:tabLst>
              <a:defRPr>
                <a:solidFill>
                  <a:srgbClr val="343434"/>
                </a:solidFill>
                <a:uFill>
                  <a:solidFill>
                    <a:srgbClr val="343434"/>
                  </a:solidFill>
                </a:uFill>
                <a:latin typeface="Calibri"/>
                <a:ea typeface="Calibri"/>
                <a:cs typeface="Calibri"/>
                <a:sym typeface="Calibri"/>
              </a:defRPr>
            </a:pPr>
            <a:r>
              <a:t>Yoga is not the cause of this sexism. Men are the cause.</a:t>
            </a:r>
          </a:p>
        </p:txBody>
      </p:sp>
      <p:sp>
        <p:nvSpPr>
          <p:cNvPr id="258"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259" name="HISTORICALLY…"/>
          <p:cNvSpPr txBox="1"/>
          <p:nvPr/>
        </p:nvSpPr>
        <p:spPr>
          <a:xfrm>
            <a:off x="1041744" y="2421746"/>
            <a:ext cx="8889319" cy="1526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12700">
              <a:tabLst>
                <a:tab pos="1143000" algn="l"/>
              </a:tabLst>
              <a:defRPr u="sng">
                <a:solidFill>
                  <a:srgbClr val="D72203"/>
                </a:solidFill>
                <a:uFill>
                  <a:solidFill>
                    <a:srgbClr val="D72203"/>
                  </a:solidFill>
                </a:uFill>
                <a:latin typeface="Avenir Heavy"/>
                <a:ea typeface="Avenir Heavy"/>
                <a:cs typeface="Avenir Heavy"/>
                <a:sym typeface="Avenir Heavy"/>
              </a:defRPr>
            </a:pPr>
            <a:r>
              <a:t>HISTORICALLY </a:t>
            </a:r>
            <a:endParaRPr b="1">
              <a:solidFill>
                <a:srgbClr val="343434"/>
              </a:solidFill>
              <a:latin typeface="Calibri"/>
              <a:ea typeface="Calibri"/>
              <a:cs typeface="Calibri"/>
              <a:sym typeface="Calibri"/>
            </a:endParaRPr>
          </a:p>
          <a:p>
            <a:pPr marR="1143000" indent="191770" defTabSz="12700">
              <a:tabLst>
                <a:tab pos="228600" algn="l"/>
              </a:tabLst>
              <a:defRPr>
                <a:solidFill>
                  <a:srgbClr val="343434"/>
                </a:solidFill>
                <a:uFill>
                  <a:solidFill>
                    <a:srgbClr val="D72203"/>
                  </a:solidFill>
                </a:uFill>
                <a:latin typeface="Calibri"/>
                <a:ea typeface="Calibri"/>
                <a:cs typeface="Calibri"/>
                <a:sym typeface="Calibri"/>
              </a:defRPr>
            </a:pPr>
            <a:r>
              <a:t>India had two great influences: </a:t>
            </a:r>
          </a:p>
          <a:p>
            <a:pPr marL="372243" marR="1143000" indent="-180472" defTabSz="12700">
              <a:buSzPct val="100000"/>
              <a:buChar char="•"/>
              <a:tabLst>
                <a:tab pos="228600" algn="l"/>
              </a:tabLst>
              <a:defRPr b="1">
                <a:solidFill>
                  <a:srgbClr val="343434"/>
                </a:solidFill>
                <a:uFill>
                  <a:solidFill>
                    <a:srgbClr val="D72203"/>
                  </a:solidFill>
                </a:uFill>
                <a:latin typeface="Calibri"/>
                <a:ea typeface="Calibri"/>
                <a:cs typeface="Calibri"/>
                <a:sym typeface="Calibri"/>
              </a:defRPr>
            </a:pPr>
            <a:r>
              <a:t>TANTRIC</a:t>
            </a:r>
            <a:r>
              <a:rPr b="0"/>
              <a:t>: its sacredness supplied the </a:t>
            </a:r>
            <a:br>
              <a:rPr b="0"/>
            </a:br>
            <a:r>
              <a:rPr b="0"/>
              <a:t>esoteric + physical technology of yoga. </a:t>
            </a:r>
          </a:p>
          <a:p>
            <a:pPr marL="372243" marR="1143000" indent="-180472" defTabSz="12700">
              <a:buSzPct val="100000"/>
              <a:buChar char="•"/>
              <a:tabLst>
                <a:tab pos="228600" algn="l"/>
              </a:tabLst>
              <a:defRPr b="1">
                <a:solidFill>
                  <a:srgbClr val="343434"/>
                </a:solidFill>
                <a:uFill>
                  <a:solidFill>
                    <a:srgbClr val="D72203"/>
                  </a:solidFill>
                </a:uFill>
                <a:latin typeface="Calibri"/>
                <a:ea typeface="Calibri"/>
                <a:cs typeface="Calibri"/>
                <a:sym typeface="Calibri"/>
              </a:defRPr>
            </a:pPr>
            <a:r>
              <a:t>VEDIC: </a:t>
            </a:r>
            <a:r>
              <a:rPr b="0"/>
              <a:t>It didn’t do so.</a:t>
            </a:r>
          </a:p>
        </p:txBody>
      </p:sp>
      <p:sp>
        <p:nvSpPr>
          <p:cNvPr id="260" name="YONI TANTRA…"/>
          <p:cNvSpPr txBox="1"/>
          <p:nvPr/>
        </p:nvSpPr>
        <p:spPr>
          <a:xfrm>
            <a:off x="3158452" y="4287333"/>
            <a:ext cx="9954757" cy="1805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indent="114300" defTabSz="12700">
              <a:spcBef>
                <a:spcPts val="1300"/>
              </a:spcBef>
              <a:defRPr u="sng">
                <a:solidFill>
                  <a:srgbClr val="C5371F"/>
                </a:solidFill>
                <a:uFill>
                  <a:solidFill>
                    <a:srgbClr val="343434"/>
                  </a:solidFill>
                </a:uFill>
                <a:latin typeface="Avenir Heavy"/>
                <a:ea typeface="Avenir Heavy"/>
                <a:cs typeface="Avenir Heavy"/>
                <a:sym typeface="Avenir Heavy"/>
              </a:defRPr>
            </a:pPr>
            <a:r>
              <a:t>YONI TANTRA</a:t>
            </a:r>
          </a:p>
          <a:p>
            <a:pPr marR="1143000" indent="191770" defTabSz="12700">
              <a:tabLst>
                <a:tab pos="228600" algn="l"/>
              </a:tabLst>
              <a:defRPr b="1">
                <a:solidFill>
                  <a:srgbClr val="343434"/>
                </a:solidFill>
                <a:uFill>
                  <a:solidFill>
                    <a:srgbClr val="343434"/>
                  </a:solidFill>
                </a:uFill>
                <a:latin typeface="Calibri"/>
                <a:ea typeface="Calibri"/>
                <a:cs typeface="Calibri"/>
                <a:sym typeface="Calibri"/>
              </a:defRPr>
            </a:pPr>
            <a:r>
              <a:t>Written 500</a:t>
            </a:r>
            <a:r>
              <a:rPr b="0"/>
              <a:t> yo. </a:t>
            </a:r>
            <a:r>
              <a:t>A classic literature of Shakta (a branch of the Tantra</a:t>
            </a:r>
            <a:r>
              <a:rPr b="0"/>
              <a:t>):</a:t>
            </a:r>
          </a:p>
          <a:p>
            <a:pPr marR="1143000" indent="191770" defTabSz="12700">
              <a:tabLst>
                <a:tab pos="228600" algn="l"/>
              </a:tabLst>
              <a:defRPr i="1">
                <a:solidFill>
                  <a:srgbClr val="343434"/>
                </a:solidFill>
                <a:uFill>
                  <a:solidFill>
                    <a:srgbClr val="343434"/>
                  </a:solidFill>
                </a:uFill>
                <a:latin typeface="Calibri"/>
                <a:ea typeface="Calibri"/>
                <a:cs typeface="Calibri"/>
                <a:sym typeface="Calibri"/>
              </a:defRPr>
            </a:pPr>
            <a:r>
              <a:t>“In Kaula every woman is thought of as a manifestation of the Goddess.</a:t>
            </a:r>
          </a:p>
          <a:p>
            <a:pPr marR="1143000" indent="191770" defTabSz="12700">
              <a:tabLst>
                <a:tab pos="228600" algn="l"/>
              </a:tabLst>
              <a:defRPr i="1">
                <a:solidFill>
                  <a:srgbClr val="343434"/>
                </a:solidFill>
                <a:uFill>
                  <a:solidFill>
                    <a:srgbClr val="343434"/>
                  </a:solidFill>
                </a:uFill>
                <a:latin typeface="Calibri"/>
                <a:ea typeface="Calibri"/>
                <a:cs typeface="Calibri"/>
                <a:sym typeface="Calibri"/>
              </a:defRPr>
            </a:pPr>
            <a:r>
              <a:t> No man may raise his hand, strike or threaten a woman. </a:t>
            </a:r>
          </a:p>
          <a:p>
            <a:pPr marR="1143000" indent="191770" defTabSz="12700">
              <a:tabLst>
                <a:tab pos="228600" algn="l"/>
              </a:tabLst>
              <a:defRPr i="1">
                <a:solidFill>
                  <a:srgbClr val="343434"/>
                </a:solidFill>
                <a:uFill>
                  <a:solidFill>
                    <a:srgbClr val="343434"/>
                  </a:solidFill>
                </a:uFill>
                <a:latin typeface="Calibri"/>
                <a:ea typeface="Calibri"/>
                <a:cs typeface="Calibri"/>
                <a:sym typeface="Calibri"/>
              </a:defRPr>
            </a:pPr>
            <a:r>
              <a:t> When she is naked, men must kneel and worship her as the Goddess. </a:t>
            </a:r>
          </a:p>
          <a:p>
            <a:pPr marR="1143000" indent="191770" defTabSz="12700">
              <a:tabLst>
                <a:tab pos="228600" algn="l"/>
              </a:tabLst>
              <a:defRPr i="1">
                <a:solidFill>
                  <a:srgbClr val="343434"/>
                </a:solidFill>
                <a:uFill>
                  <a:solidFill>
                    <a:srgbClr val="343434"/>
                  </a:solidFill>
                </a:uFill>
                <a:latin typeface="Calibri"/>
                <a:ea typeface="Calibri"/>
                <a:cs typeface="Calibri"/>
                <a:sym typeface="Calibri"/>
              </a:defRPr>
            </a:pPr>
            <a:r>
              <a:t> She has equal rights with men on all levels.”</a:t>
            </a:r>
          </a:p>
        </p:txBody>
      </p:sp>
      <p:pic>
        <p:nvPicPr>
          <p:cNvPr id="261" name="Imagen" descr="Imagen"/>
          <p:cNvPicPr>
            <a:picLocks noChangeAspect="1"/>
          </p:cNvPicPr>
          <p:nvPr/>
        </p:nvPicPr>
        <p:blipFill>
          <a:blip r:embed="rId4">
            <a:extLst/>
          </a:blip>
          <a:stretch>
            <a:fillRect/>
          </a:stretch>
        </p:blipFill>
        <p:spPr>
          <a:xfrm>
            <a:off x="8674452" y="1530350"/>
            <a:ext cx="1714502" cy="2933700"/>
          </a:xfrm>
          <a:prstGeom prst="rect">
            <a:avLst/>
          </a:prstGeom>
          <a:ln w="12700">
            <a:miter lim="400000"/>
          </a:ln>
        </p:spPr>
      </p:pic>
      <p:pic>
        <p:nvPicPr>
          <p:cNvPr id="262" name="Imagen" descr="Imagen"/>
          <p:cNvPicPr>
            <a:picLocks noChangeAspect="1"/>
          </p:cNvPicPr>
          <p:nvPr/>
        </p:nvPicPr>
        <p:blipFill>
          <a:blip r:embed="rId5">
            <a:extLst/>
          </a:blip>
          <a:stretch>
            <a:fillRect/>
          </a:stretch>
        </p:blipFill>
        <p:spPr>
          <a:xfrm>
            <a:off x="5814668" y="2591776"/>
            <a:ext cx="2698919" cy="1845586"/>
          </a:xfrm>
          <a:prstGeom prst="rect">
            <a:avLst/>
          </a:prstGeom>
          <a:ln w="12700">
            <a:miter lim="400000"/>
          </a:ln>
        </p:spPr>
      </p:pic>
      <p:pic>
        <p:nvPicPr>
          <p:cNvPr id="263" name="Imagen" descr="Imagen"/>
          <p:cNvPicPr>
            <a:picLocks noChangeAspect="1"/>
          </p:cNvPicPr>
          <p:nvPr/>
        </p:nvPicPr>
        <p:blipFill>
          <a:blip r:embed="rId6">
            <a:extLst/>
          </a:blip>
          <a:stretch>
            <a:fillRect/>
          </a:stretch>
        </p:blipFill>
        <p:spPr>
          <a:xfrm>
            <a:off x="1281321" y="4089190"/>
            <a:ext cx="1539038" cy="210114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266"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267"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268"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269" name="VEDIC CULTURE - (1750 – 500 BCE)"/>
          <p:cNvSpPr txBox="1"/>
          <p:nvPr/>
        </p:nvSpPr>
        <p:spPr>
          <a:xfrm>
            <a:off x="3210347" y="1017155"/>
            <a:ext cx="5481954"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12700">
              <a:tabLst>
                <a:tab pos="1143000" algn="l"/>
              </a:tabLst>
              <a:defRPr sz="2500" u="sng">
                <a:solidFill>
                  <a:srgbClr val="D72203"/>
                </a:solidFill>
                <a:uFill>
                  <a:solidFill>
                    <a:srgbClr val="D72203"/>
                  </a:solidFill>
                </a:uFill>
                <a:latin typeface="Avenir Heavy"/>
                <a:ea typeface="Avenir Heavy"/>
                <a:cs typeface="Avenir Heavy"/>
                <a:sym typeface="Avenir Heavy"/>
              </a:defRPr>
            </a:lvl1pPr>
          </a:lstStyle>
          <a:p>
            <a:pPr/>
            <a:r>
              <a:t>VEDIC CULTURE - (1750 – 500 BCE) </a:t>
            </a:r>
          </a:p>
        </p:txBody>
      </p:sp>
      <p:sp>
        <p:nvSpPr>
          <p:cNvPr id="270" name="Late Bronze Age and early Iron Age.…"/>
          <p:cNvSpPr txBox="1"/>
          <p:nvPr/>
        </p:nvSpPr>
        <p:spPr>
          <a:xfrm>
            <a:off x="1669794" y="4712416"/>
            <a:ext cx="4056735" cy="1247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defTabSz="12700">
              <a:tabLst>
                <a:tab pos="1143000" algn="l"/>
              </a:tabLst>
              <a:defRPr u="sng">
                <a:solidFill>
                  <a:srgbClr val="D72203"/>
                </a:solidFill>
                <a:uFill>
                  <a:solidFill>
                    <a:srgbClr val="D72203"/>
                  </a:solidFill>
                </a:uFill>
                <a:latin typeface="Avenir Heavy"/>
                <a:ea typeface="Avenir Heavy"/>
                <a:cs typeface="Avenir Heavy"/>
                <a:sym typeface="Avenir Heavy"/>
              </a:defRPr>
            </a:pPr>
          </a:p>
          <a:p>
            <a:pPr marL="180472" indent="-180472">
              <a:buSzPct val="100000"/>
              <a:buChar char="•"/>
              <a:defRPr>
                <a:latin typeface="Calibri"/>
                <a:ea typeface="Calibri"/>
                <a:cs typeface="Calibri"/>
                <a:sym typeface="Calibri"/>
              </a:defRPr>
            </a:pPr>
            <a:r>
              <a:t>Late Bronze </a:t>
            </a:r>
            <a:r>
              <a:rPr b="1"/>
              <a:t>Age</a:t>
            </a:r>
            <a:r>
              <a:t> and early Iron </a:t>
            </a:r>
            <a:r>
              <a:rPr b="1"/>
              <a:t>Age.</a:t>
            </a:r>
            <a:endParaRPr b="1"/>
          </a:p>
          <a:p>
            <a:pPr marL="180472" indent="-180472">
              <a:buSzPct val="100000"/>
              <a:buChar char="•"/>
              <a:defRPr b="1">
                <a:latin typeface="Calibri"/>
                <a:ea typeface="Calibri"/>
                <a:cs typeface="Calibri"/>
                <a:sym typeface="Calibri"/>
              </a:defRPr>
            </a:pPr>
            <a:r>
              <a:t>The end of the Indus Valley Civilisation. </a:t>
            </a:r>
          </a:p>
          <a:p>
            <a:pPr marL="180472" indent="-180472">
              <a:buSzPct val="100000"/>
              <a:buChar char="•"/>
              <a:defRPr b="1">
                <a:latin typeface="Calibri"/>
                <a:ea typeface="Calibri"/>
                <a:cs typeface="Calibri"/>
                <a:sym typeface="Calibri"/>
              </a:defRPr>
            </a:pPr>
            <a:r>
              <a:t>Indo-Aryan Migration (1800-1500 BCE)</a:t>
            </a:r>
          </a:p>
        </p:txBody>
      </p:sp>
      <p:pic>
        <p:nvPicPr>
          <p:cNvPr id="271" name="Imagen" descr="Imagen"/>
          <p:cNvPicPr>
            <a:picLocks noChangeAspect="1"/>
          </p:cNvPicPr>
          <p:nvPr/>
        </p:nvPicPr>
        <p:blipFill>
          <a:blip r:embed="rId4">
            <a:extLst/>
          </a:blip>
          <a:stretch>
            <a:fillRect/>
          </a:stretch>
        </p:blipFill>
        <p:spPr>
          <a:xfrm>
            <a:off x="3301122" y="1661047"/>
            <a:ext cx="4985140" cy="2930718"/>
          </a:xfrm>
          <a:prstGeom prst="rect">
            <a:avLst/>
          </a:prstGeom>
          <a:ln w="12700">
            <a:miter lim="400000"/>
          </a:ln>
        </p:spPr>
      </p:pic>
      <p:sp>
        <p:nvSpPr>
          <p:cNvPr id="272" name="The Vedic Period refers to the time in history during which Indo-Aryans settled into northern India, bringing with them specific religious traditions."/>
          <p:cNvSpPr txBox="1"/>
          <p:nvPr/>
        </p:nvSpPr>
        <p:spPr>
          <a:xfrm>
            <a:off x="5917593" y="5034974"/>
            <a:ext cx="4985140" cy="1209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a:latin typeface="Calibri"/>
                <a:ea typeface="Calibri"/>
                <a:cs typeface="Calibri"/>
                <a:sym typeface="Calibri"/>
              </a:defRPr>
            </a:lvl1pPr>
          </a:lstStyle>
          <a:p>
            <a:pPr/>
            <a:r>
              <a:t>The Vedic Period refers to the time in history during which Indo-Aryans settled into northern India, bringing with them specific religious traditions.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4"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275"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276"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277"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278" name="Most history of this period is derived from the Vedas, the oldest scriptures in the Hindu religion, which were composed by the Aryans in Sanskrit.…"/>
          <p:cNvSpPr txBox="1"/>
          <p:nvPr/>
        </p:nvSpPr>
        <p:spPr>
          <a:xfrm>
            <a:off x="1975779" y="3074572"/>
            <a:ext cx="8240442" cy="2885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a:latin typeface="Calibri"/>
                <a:ea typeface="Calibri"/>
                <a:cs typeface="Calibri"/>
                <a:sym typeface="Calibri"/>
              </a:defRPr>
            </a:pPr>
            <a:r>
              <a:t>Most history of this period is derived from the Vedas, the oldest scriptures in the Hindu religion, which were composed by the Aryans in Sanskrit.</a:t>
            </a:r>
          </a:p>
          <a:p>
            <a:pPr>
              <a:defRPr>
                <a:latin typeface="Calibri"/>
                <a:ea typeface="Calibri"/>
                <a:cs typeface="Calibri"/>
                <a:sym typeface="Calibri"/>
              </a:defRPr>
            </a:pPr>
          </a:p>
          <a:p>
            <a:pPr marL="180472" indent="-180472">
              <a:buSzPct val="100000"/>
              <a:buChar char="•"/>
              <a:defRPr>
                <a:latin typeface="Calibri"/>
                <a:ea typeface="Calibri"/>
                <a:cs typeface="Calibri"/>
                <a:sym typeface="Calibri"/>
              </a:defRPr>
            </a:pPr>
            <a:r>
              <a:t>When VEDAS were composed in the northern Indian subcontinent. </a:t>
            </a:r>
          </a:p>
          <a:p>
            <a:pPr marL="180472" indent="-180472">
              <a:buSzPct val="100000"/>
              <a:buChar char="•"/>
              <a:defRPr>
                <a:latin typeface="Calibri"/>
                <a:ea typeface="Calibri"/>
                <a:cs typeface="Calibri"/>
                <a:sym typeface="Calibri"/>
              </a:defRPr>
            </a:pPr>
            <a:r>
              <a:t>The oldest scriptures in Hinduism. In Sanskrit. Originates the Vedic Period.</a:t>
            </a:r>
          </a:p>
          <a:p>
            <a:pPr marL="180472" indent="-180472">
              <a:buSzPct val="100000"/>
              <a:buChar char="•"/>
              <a:defRPr>
                <a:latin typeface="Calibri"/>
                <a:ea typeface="Calibri"/>
                <a:cs typeface="Calibri"/>
                <a:sym typeface="Calibri"/>
              </a:defRPr>
            </a:pPr>
            <a:r>
              <a:t>Rig-Veda. A sacred Indo-Aryan collection of Vedic Sanskrit hymns. </a:t>
            </a:r>
          </a:p>
          <a:p>
            <a:pPr marL="180472" indent="-180472">
              <a:buSzPct val="100000"/>
              <a:buChar char="•"/>
              <a:defRPr>
                <a:latin typeface="Calibri"/>
                <a:ea typeface="Calibri"/>
                <a:cs typeface="Calibri"/>
                <a:sym typeface="Calibri"/>
              </a:defRPr>
            </a:pPr>
            <a:r>
              <a:t>It is counted among the four canonical sacred texts of Hinduism, known as the Vedas.</a:t>
            </a:r>
          </a:p>
          <a:p>
            <a:pPr>
              <a:defRPr>
                <a:latin typeface="Calibri"/>
                <a:ea typeface="Calibri"/>
                <a:cs typeface="Calibri"/>
                <a:sym typeface="Calibri"/>
              </a:defRPr>
            </a:pPr>
          </a:p>
          <a:p>
            <a:pPr marL="180472" indent="-180472">
              <a:buSzPct val="100000"/>
              <a:buChar char="•"/>
              <a:defRPr>
                <a:latin typeface="Calibri"/>
                <a:ea typeface="Calibri"/>
                <a:cs typeface="Calibri"/>
                <a:sym typeface="Calibri"/>
              </a:defRPr>
            </a:pPr>
            <a:r>
              <a:t>This period can be divided: Early Vedic (1750-1000 BCE) and Later Vedic (1000-500 BCE) periods </a:t>
            </a:r>
          </a:p>
        </p:txBody>
      </p:sp>
      <p:pic>
        <p:nvPicPr>
          <p:cNvPr id="279" name="Imagen" descr="Imagen"/>
          <p:cNvPicPr>
            <a:picLocks noChangeAspect="1"/>
          </p:cNvPicPr>
          <p:nvPr/>
        </p:nvPicPr>
        <p:blipFill>
          <a:blip r:embed="rId4">
            <a:extLst/>
          </a:blip>
          <a:stretch>
            <a:fillRect/>
          </a:stretch>
        </p:blipFill>
        <p:spPr>
          <a:xfrm>
            <a:off x="3998516" y="771571"/>
            <a:ext cx="3905619" cy="221278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282"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283"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284"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285" name="WOMEN IN EARLY VEDIC CULTURE…"/>
          <p:cNvSpPr txBox="1"/>
          <p:nvPr/>
        </p:nvSpPr>
        <p:spPr>
          <a:xfrm>
            <a:off x="2382040" y="979921"/>
            <a:ext cx="9135610" cy="1704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12700">
              <a:tabLst>
                <a:tab pos="1143000" algn="l"/>
              </a:tabLst>
              <a:defRPr sz="2400" u="sng">
                <a:solidFill>
                  <a:srgbClr val="D72203"/>
                </a:solidFill>
                <a:uFill>
                  <a:solidFill>
                    <a:srgbClr val="D72203"/>
                  </a:solidFill>
                </a:uFill>
                <a:latin typeface="Avenir Heavy"/>
                <a:ea typeface="Avenir Heavy"/>
                <a:cs typeface="Avenir Heavy"/>
                <a:sym typeface="Avenir Heavy"/>
              </a:defRPr>
            </a:pPr>
            <a:r>
              <a:t>WOMEN IN EARLY VEDIC CULTURE</a:t>
            </a:r>
          </a:p>
          <a:p>
            <a:pPr defTabSz="12700">
              <a:tabLst>
                <a:tab pos="1143000" algn="l"/>
              </a:tabLst>
              <a:defRPr u="sng">
                <a:solidFill>
                  <a:srgbClr val="D72203"/>
                </a:solidFill>
                <a:uFill>
                  <a:solidFill>
                    <a:srgbClr val="D72203"/>
                  </a:solidFill>
                </a:uFill>
                <a:latin typeface="Avenir Heavy"/>
                <a:ea typeface="Avenir Heavy"/>
                <a:cs typeface="Avenir Heavy"/>
                <a:sym typeface="Avenir Heavy"/>
              </a:defRPr>
            </a:pPr>
          </a:p>
          <a:p>
            <a:pPr defTabSz="12700">
              <a:tabLst>
                <a:tab pos="1143000" algn="l"/>
              </a:tabLst>
              <a:defRPr u="sng">
                <a:solidFill>
                  <a:srgbClr val="D72203"/>
                </a:solidFill>
                <a:uFill>
                  <a:solidFill>
                    <a:srgbClr val="D72203"/>
                  </a:solidFill>
                </a:uFill>
                <a:latin typeface="Avenir Heavy"/>
                <a:ea typeface="Avenir Heavy"/>
                <a:cs typeface="Avenir Heavy"/>
                <a:sym typeface="Avenir Heavy"/>
              </a:defRPr>
            </a:pPr>
            <a:r>
              <a:t>WOMEN OF VEDAS</a:t>
            </a:r>
          </a:p>
          <a:p>
            <a:pPr marR="1143000" indent="191770" defTabSz="12700">
              <a:tabLst>
                <a:tab pos="228600" algn="l"/>
              </a:tabLst>
              <a:defRPr>
                <a:uFill>
                  <a:solidFill>
                    <a:srgbClr val="D72203"/>
                  </a:solidFill>
                </a:uFill>
                <a:latin typeface="Calibri"/>
                <a:ea typeface="Calibri"/>
                <a:cs typeface="Calibri"/>
                <a:sym typeface="Calibri"/>
              </a:defRPr>
            </a:pPr>
            <a:r>
              <a:t>27 Sages/Rishikis are in the Rigveda. Sages like: Lopamudra, Gargi, Maitreyi. </a:t>
            </a:r>
          </a:p>
          <a:p>
            <a:pPr marR="1143000" indent="191770" defTabSz="12700">
              <a:tabLst>
                <a:tab pos="228600" algn="l"/>
              </a:tabLst>
              <a:defRPr>
                <a:uFill>
                  <a:solidFill>
                    <a:srgbClr val="D72203"/>
                  </a:solidFill>
                </a:uFill>
                <a:latin typeface="Calibri"/>
                <a:ea typeface="Calibri"/>
                <a:cs typeface="Calibri"/>
                <a:sym typeface="Calibri"/>
              </a:defRPr>
            </a:pPr>
            <a:r>
              <a:t>Women used to recite mantras in the rites.</a:t>
            </a:r>
          </a:p>
        </p:txBody>
      </p:sp>
      <p:sp>
        <p:nvSpPr>
          <p:cNvPr id="286" name="Women was given the highest level of respect and freedom, protection and safety.…"/>
          <p:cNvSpPr txBox="1"/>
          <p:nvPr/>
        </p:nvSpPr>
        <p:spPr>
          <a:xfrm>
            <a:off x="2730016" y="5189781"/>
            <a:ext cx="8754182" cy="1056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600">
                <a:solidFill>
                  <a:srgbClr val="333333"/>
                </a:solidFill>
              </a:defRPr>
            </a:pPr>
            <a:r>
              <a:t>Women was given the highest level of respect and freedom, protection and safety. </a:t>
            </a:r>
          </a:p>
          <a:p>
            <a:pPr>
              <a:defRPr sz="1600">
                <a:solidFill>
                  <a:srgbClr val="333333"/>
                </a:solidFill>
              </a:defRPr>
            </a:pPr>
            <a:r>
              <a:t>Vedic saying:   “Where women are worshiped, there the gods dwell.” </a:t>
            </a:r>
          </a:p>
          <a:p>
            <a:pPr lvl="6" indent="1371600">
              <a:defRPr sz="1600">
                <a:solidFill>
                  <a:srgbClr val="333333"/>
                </a:solidFill>
              </a:defRPr>
            </a:pPr>
            <a:r>
              <a:t>“Where the women are happy, there will be prosperity”.</a:t>
            </a:r>
          </a:p>
          <a:p>
            <a:pPr lvl="6" indent="1371600">
              <a:defRPr sz="1600">
                <a:solidFill>
                  <a:srgbClr val="333333"/>
                </a:solidFill>
              </a:defRPr>
            </a:pPr>
            <a:r>
              <a:t>—&gt; Other quotes can be found in other portions of the Vedic literature. </a:t>
            </a:r>
          </a:p>
        </p:txBody>
      </p:sp>
      <p:pic>
        <p:nvPicPr>
          <p:cNvPr id="287" name="1_iw4.jpg" descr="1_iw4.jpg"/>
          <p:cNvPicPr>
            <a:picLocks noChangeAspect="1"/>
          </p:cNvPicPr>
          <p:nvPr/>
        </p:nvPicPr>
        <p:blipFill>
          <a:blip r:embed="rId4">
            <a:extLst/>
          </a:blip>
          <a:stretch>
            <a:fillRect/>
          </a:stretch>
        </p:blipFill>
        <p:spPr>
          <a:xfrm>
            <a:off x="909803" y="2675581"/>
            <a:ext cx="3191324" cy="2461879"/>
          </a:xfrm>
          <a:prstGeom prst="rect">
            <a:avLst/>
          </a:prstGeom>
          <a:ln w="12700">
            <a:miter lim="400000"/>
          </a:ln>
        </p:spPr>
      </p:pic>
      <p:sp>
        <p:nvSpPr>
          <p:cNvPr id="288" name="GODDESES:…"/>
          <p:cNvSpPr txBox="1"/>
          <p:nvPr/>
        </p:nvSpPr>
        <p:spPr>
          <a:xfrm>
            <a:off x="3494947" y="2641643"/>
            <a:ext cx="6909794" cy="2263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4" indent="914400">
              <a:defRPr b="1" sz="1600" u="sng">
                <a:solidFill>
                  <a:srgbClr val="333333"/>
                </a:solidFill>
              </a:defRPr>
            </a:pPr>
            <a:r>
              <a:t>GODDESES</a:t>
            </a:r>
            <a:r>
              <a:rPr b="0" u="none"/>
              <a:t>: </a:t>
            </a:r>
          </a:p>
          <a:p>
            <a:pPr lvl="4" indent="914400">
              <a:defRPr sz="1600">
                <a:solidFill>
                  <a:srgbClr val="333333"/>
                </a:solidFill>
              </a:defRPr>
            </a:pPr>
            <a:r>
              <a:t>The feminine embodiment of important qualities and powers:</a:t>
            </a:r>
          </a:p>
          <a:p>
            <a:pPr lvl="5" indent="1143000">
              <a:defRPr sz="1600">
                <a:solidFill>
                  <a:srgbClr val="333333"/>
                </a:solidFill>
              </a:defRPr>
            </a:pPr>
            <a:r>
              <a:t>- Lakshmi (the goddess of fortune and queen of Lord Vishnu), </a:t>
            </a:r>
          </a:p>
          <a:p>
            <a:pPr lvl="5" indent="1143000">
              <a:defRPr sz="1600">
                <a:solidFill>
                  <a:srgbClr val="333333"/>
                </a:solidFill>
              </a:defRPr>
            </a:pPr>
            <a:r>
              <a:t>- Sarasvati (the goddess of learning), </a:t>
            </a:r>
          </a:p>
          <a:p>
            <a:pPr lvl="5" indent="1143000">
              <a:defRPr sz="1600">
                <a:solidFill>
                  <a:srgbClr val="333333"/>
                </a:solidFill>
              </a:defRPr>
            </a:pPr>
            <a:r>
              <a:t>- Subhadra (Krishna’s sister and auspiciousness personified), </a:t>
            </a:r>
          </a:p>
          <a:p>
            <a:pPr lvl="3" marL="1303421" indent="-160421">
              <a:buSzPct val="100000"/>
              <a:buChar char="-"/>
              <a:defRPr sz="1600">
                <a:solidFill>
                  <a:srgbClr val="333333"/>
                </a:solidFill>
              </a:defRPr>
            </a:pPr>
            <a:r>
              <a:t>Durga (the goddess of strength and power), </a:t>
            </a:r>
          </a:p>
          <a:p>
            <a:pPr lvl="3" marL="1303421" indent="-160421">
              <a:buSzPct val="100000"/>
              <a:buChar char="-"/>
              <a:defRPr sz="1600">
                <a:solidFill>
                  <a:srgbClr val="333333"/>
                </a:solidFill>
              </a:defRPr>
            </a:pPr>
            <a:r>
              <a:t>Kali (the power of time), and other Vedic goddesses that exemplify inner strength and divine attributes. Even divine power in the form of shakti is considered feminine.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0" name="cropped-logo-sk.png" descr="cropped-logo-sk.png"/>
          <p:cNvPicPr>
            <a:picLocks noChangeAspect="1"/>
          </p:cNvPicPr>
          <p:nvPr/>
        </p:nvPicPr>
        <p:blipFill>
          <a:blip r:embed="rId2">
            <a:extLst/>
          </a:blip>
          <a:srcRect l="4079" t="0" r="4078" b="0"/>
          <a:stretch>
            <a:fillRect/>
          </a:stretch>
        </p:blipFill>
        <p:spPr>
          <a:xfrm>
            <a:off x="925397" y="874419"/>
            <a:ext cx="993161" cy="1036341"/>
          </a:xfrm>
          <a:prstGeom prst="rect">
            <a:avLst/>
          </a:prstGeom>
          <a:ln w="12700">
            <a:miter lim="400000"/>
          </a:ln>
        </p:spPr>
      </p:pic>
      <p:sp>
        <p:nvSpPr>
          <p:cNvPr id="291" name="Rectangle 12"/>
          <p:cNvSpPr txBox="1"/>
          <p:nvPr/>
        </p:nvSpPr>
        <p:spPr>
          <a:xfrm>
            <a:off x="-1" y="234314"/>
            <a:ext cx="10162539"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p>
            <a:pPr defTabSz="914400">
              <a:defRPr sz="1200">
                <a:latin typeface="Calibri"/>
                <a:ea typeface="Calibri"/>
                <a:cs typeface="Calibri"/>
                <a:sym typeface="Calibri"/>
              </a:defRPr>
            </a:pPr>
          </a:p>
          <a:p>
            <a:pPr defTabSz="914400">
              <a:defRPr sz="1200">
                <a:latin typeface="Calibri"/>
                <a:ea typeface="Calibri"/>
                <a:cs typeface="Calibri"/>
                <a:sym typeface="Calibri"/>
              </a:defRPr>
            </a:pPr>
            <a:r>
              <a:t>											</a:t>
            </a:r>
          </a:p>
        </p:txBody>
      </p:sp>
      <p:pic>
        <p:nvPicPr>
          <p:cNvPr id="292" name="Picture 12" descr="Picture 12"/>
          <p:cNvPicPr>
            <a:picLocks noChangeAspect="1"/>
          </p:cNvPicPr>
          <p:nvPr/>
        </p:nvPicPr>
        <p:blipFill>
          <a:blip r:embed="rId3">
            <a:extLst/>
          </a:blip>
          <a:stretch>
            <a:fillRect/>
          </a:stretch>
        </p:blipFill>
        <p:spPr>
          <a:xfrm>
            <a:off x="9984271" y="678687"/>
            <a:ext cx="1391209" cy="1200176"/>
          </a:xfrm>
          <a:prstGeom prst="rect">
            <a:avLst/>
          </a:prstGeom>
          <a:ln w="12700">
            <a:miter lim="400000"/>
          </a:ln>
        </p:spPr>
      </p:pic>
      <p:sp>
        <p:nvSpPr>
          <p:cNvPr id="293" name="Texto"/>
          <p:cNvSpPr txBox="1"/>
          <p:nvPr/>
        </p:nvSpPr>
        <p:spPr>
          <a:xfrm>
            <a:off x="2006600" y="3771901"/>
            <a:ext cx="330362"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marR="1143000" indent="191770" defTabSz="12700">
              <a:tabLst>
                <a:tab pos="228600" algn="l"/>
              </a:tabLst>
              <a:defRPr sz="1200">
                <a:latin typeface="Calibri"/>
                <a:ea typeface="Calibri"/>
                <a:cs typeface="Calibri"/>
                <a:sym typeface="Calibri"/>
              </a:defRPr>
            </a:lvl1pPr>
          </a:lstStyle>
          <a:p>
            <a:pPr/>
            <a:r>
              <a:t> </a:t>
            </a:r>
          </a:p>
        </p:txBody>
      </p:sp>
      <p:sp>
        <p:nvSpPr>
          <p:cNvPr id="294" name="The 126th hymn of the first book of the Rig-Veda was revealed by a Vedic woman: Romasha; the 179 hymn of the same book was by Lopamudra, another inspired Vedic woman. Others: Visvavara, Shashvati, Gargi, Maitreyi, Apala, Ghosha, and Aditi who instructed "/>
          <p:cNvSpPr txBox="1"/>
          <p:nvPr/>
        </p:nvSpPr>
        <p:spPr>
          <a:xfrm>
            <a:off x="2885164" y="1689411"/>
            <a:ext cx="9135611" cy="2047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R="1143000" indent="191770" defTabSz="12700">
              <a:tabLst>
                <a:tab pos="228600" algn="l"/>
              </a:tabLst>
              <a:defRPr>
                <a:uFill>
                  <a:solidFill>
                    <a:srgbClr val="D72203"/>
                  </a:solidFill>
                </a:uFill>
                <a:latin typeface="Calibri"/>
                <a:ea typeface="Calibri"/>
                <a:cs typeface="Calibri"/>
                <a:sym typeface="Calibri"/>
              </a:defRPr>
            </a:pPr>
            <a:r>
              <a:t>The 126th hymn of the first book of the Rig-Veda was revealed by a Vedic woman: </a:t>
            </a:r>
            <a:r>
              <a:rPr b="1" u="sng"/>
              <a:t>Romasha</a:t>
            </a:r>
            <a:r>
              <a:t>; the 179 hymn of the same book was by </a:t>
            </a:r>
            <a:r>
              <a:rPr b="1" u="sng"/>
              <a:t>Lopamudra</a:t>
            </a:r>
            <a:r>
              <a:t>, another inspired Vedic woman. Others: </a:t>
            </a:r>
            <a:r>
              <a:rPr b="1"/>
              <a:t>Visvavara, Shashvati, Gargi, Maitreyi, Apala, Ghosha, and Aditi</a:t>
            </a:r>
            <a:r>
              <a:t> who instructed Indra, one of the Devas, in the higher knowledge of Brahman. </a:t>
            </a:r>
          </a:p>
          <a:p>
            <a:pPr marR="1143000" indent="191770" defTabSz="12700">
              <a:tabLst>
                <a:tab pos="228600" algn="l"/>
              </a:tabLst>
              <a:defRPr>
                <a:uFill>
                  <a:solidFill>
                    <a:srgbClr val="D72203"/>
                  </a:solidFill>
                </a:uFill>
                <a:latin typeface="Calibri"/>
                <a:ea typeface="Calibri"/>
                <a:cs typeface="Calibri"/>
                <a:sym typeface="Calibri"/>
              </a:defRPr>
            </a:pPr>
          </a:p>
          <a:p>
            <a:pPr marR="1143000" indent="191770" defTabSz="12700">
              <a:tabLst>
                <a:tab pos="228600" algn="l"/>
              </a:tabLst>
              <a:defRPr>
                <a:uFill>
                  <a:solidFill>
                    <a:srgbClr val="D72203"/>
                  </a:solidFill>
                </a:uFill>
                <a:latin typeface="Calibri"/>
                <a:ea typeface="Calibri"/>
                <a:cs typeface="Calibri"/>
                <a:sym typeface="Calibri"/>
              </a:defRPr>
            </a:pPr>
            <a:r>
              <a:t>They lived the ideal life of spirituality, being untouched by the things of the world. They are called in Sanskrit Brahmavadinis, the speakers and revealers of Brahman.</a:t>
            </a:r>
          </a:p>
        </p:txBody>
      </p:sp>
      <p:sp>
        <p:nvSpPr>
          <p:cNvPr id="295" name="In early Vedic civilization women were always encouraged to pursue spiritual advancement without hindrance:…"/>
          <p:cNvSpPr txBox="1"/>
          <p:nvPr/>
        </p:nvSpPr>
        <p:spPr>
          <a:xfrm>
            <a:off x="3105656" y="4246775"/>
            <a:ext cx="8303370" cy="1767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333333"/>
                </a:solidFill>
                <a:latin typeface="Calibri"/>
                <a:ea typeface="Calibri"/>
                <a:cs typeface="Calibri"/>
                <a:sym typeface="Calibri"/>
              </a:defRPr>
            </a:pPr>
            <a:r>
              <a:t>In </a:t>
            </a:r>
            <a:r>
              <a:rPr b="1" u="sng"/>
              <a:t>early</a:t>
            </a:r>
            <a:r>
              <a:t> Vedic civilization women were always encouraged to pursue spiritual advancement without hindrance:</a:t>
            </a:r>
          </a:p>
          <a:p>
            <a:pPr>
              <a:defRPr>
                <a:solidFill>
                  <a:srgbClr val="333333"/>
                </a:solidFill>
                <a:latin typeface="Calibri"/>
                <a:ea typeface="Calibri"/>
                <a:cs typeface="Calibri"/>
                <a:sym typeface="Calibri"/>
              </a:defRPr>
            </a:pPr>
            <a:r>
              <a:t>“O bride! May the knowledge of the Vedas be in front of you and behind you, in your centre and in your ends. May you conduct your life after attaining the knowledge of the Vedas. May you be benevolent, the harbinger of good fortune and health, and live in great dignity and indeed be illumined in your husband’s home.” (Atharva Veda, 14.1.64)</a:t>
            </a:r>
          </a:p>
        </p:txBody>
      </p:sp>
      <p:sp>
        <p:nvSpPr>
          <p:cNvPr id="296" name="Genuine Vedic Culture:"/>
          <p:cNvSpPr txBox="1"/>
          <p:nvPr/>
        </p:nvSpPr>
        <p:spPr>
          <a:xfrm>
            <a:off x="3124062" y="3771901"/>
            <a:ext cx="3527741"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500">
                <a:solidFill>
                  <a:srgbClr val="C5371F"/>
                </a:solidFill>
                <a:latin typeface="Avenir Heavy"/>
                <a:ea typeface="Avenir Heavy"/>
                <a:cs typeface="Avenir Heavy"/>
                <a:sym typeface="Avenir Heavy"/>
              </a:defRPr>
            </a:lvl1pPr>
          </a:lstStyle>
          <a:p>
            <a:pPr/>
            <a:r>
              <a:t>Genuine Vedic Culture:</a:t>
            </a:r>
          </a:p>
        </p:txBody>
      </p:sp>
      <p:sp>
        <p:nvSpPr>
          <p:cNvPr id="297" name="Women in Rig-Veda"/>
          <p:cNvSpPr txBox="1"/>
          <p:nvPr/>
        </p:nvSpPr>
        <p:spPr>
          <a:xfrm>
            <a:off x="2426408" y="1130920"/>
            <a:ext cx="3026726" cy="523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12700">
              <a:tabLst>
                <a:tab pos="1143000" algn="l"/>
              </a:tabLst>
              <a:defRPr sz="2500" u="sng">
                <a:solidFill>
                  <a:srgbClr val="D72203"/>
                </a:solidFill>
                <a:uFill>
                  <a:solidFill>
                    <a:srgbClr val="D72203"/>
                  </a:solidFill>
                </a:uFill>
                <a:latin typeface="Avenir Heavy"/>
                <a:ea typeface="Avenir Heavy"/>
                <a:cs typeface="Avenir Heavy"/>
                <a:sym typeface="Avenir Heavy"/>
              </a:defRPr>
            </a:lvl1pPr>
          </a:lstStyle>
          <a:p>
            <a:pPr/>
            <a:r>
              <a:t>Women in Rig-Veda</a:t>
            </a:r>
          </a:p>
        </p:txBody>
      </p:sp>
      <p:pic>
        <p:nvPicPr>
          <p:cNvPr id="298" name="Imagen" descr="Imagen"/>
          <p:cNvPicPr>
            <a:picLocks noChangeAspect="1"/>
          </p:cNvPicPr>
          <p:nvPr/>
        </p:nvPicPr>
        <p:blipFill>
          <a:blip r:embed="rId4">
            <a:extLst/>
          </a:blip>
          <a:stretch>
            <a:fillRect/>
          </a:stretch>
        </p:blipFill>
        <p:spPr>
          <a:xfrm>
            <a:off x="926953" y="2348758"/>
            <a:ext cx="1875345" cy="271003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rganic">
  <a:themeElements>
    <a:clrScheme name="Organic">
      <a:dk1>
        <a:srgbClr val="000000"/>
      </a:dk1>
      <a:lt1>
        <a:srgbClr val="FFFFFF"/>
      </a:lt1>
      <a:dk2>
        <a:srgbClr val="A7A7A7"/>
      </a:dk2>
      <a:lt2>
        <a:srgbClr val="535353"/>
      </a:lt2>
      <a:accent1>
        <a:srgbClr val="83992A"/>
      </a:accent1>
      <a:accent2>
        <a:srgbClr val="3C9770"/>
      </a:accent2>
      <a:accent3>
        <a:srgbClr val="44709D"/>
      </a:accent3>
      <a:accent4>
        <a:srgbClr val="A23C33"/>
      </a:accent4>
      <a:accent5>
        <a:srgbClr val="D97828"/>
      </a:accent5>
      <a:accent6>
        <a:srgbClr val="DEB340"/>
      </a:accent6>
      <a:hlink>
        <a:srgbClr val="0000FF"/>
      </a:hlink>
      <a:folHlink>
        <a:srgbClr val="FF00FF"/>
      </a:folHlink>
    </a:clrScheme>
    <a:fontScheme name="Organic">
      <a:majorFont>
        <a:latin typeface="Helvetica"/>
        <a:ea typeface="Helvetica"/>
        <a:cs typeface="Helvetica"/>
      </a:majorFont>
      <a:minorFont>
        <a:latin typeface="Garamond"/>
        <a:ea typeface="Garamond"/>
        <a:cs typeface="Garamond"/>
      </a:minorFont>
    </a:fontScheme>
    <a:fmtScheme name="Organi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rganic">
  <a:themeElements>
    <a:clrScheme name="Organic">
      <a:dk1>
        <a:srgbClr val="000000"/>
      </a:dk1>
      <a:lt1>
        <a:srgbClr val="FFFFFF"/>
      </a:lt1>
      <a:dk2>
        <a:srgbClr val="A7A7A7"/>
      </a:dk2>
      <a:lt2>
        <a:srgbClr val="535353"/>
      </a:lt2>
      <a:accent1>
        <a:srgbClr val="83992A"/>
      </a:accent1>
      <a:accent2>
        <a:srgbClr val="3C9770"/>
      </a:accent2>
      <a:accent3>
        <a:srgbClr val="44709D"/>
      </a:accent3>
      <a:accent4>
        <a:srgbClr val="A23C33"/>
      </a:accent4>
      <a:accent5>
        <a:srgbClr val="D97828"/>
      </a:accent5>
      <a:accent6>
        <a:srgbClr val="DEB340"/>
      </a:accent6>
      <a:hlink>
        <a:srgbClr val="0000FF"/>
      </a:hlink>
      <a:folHlink>
        <a:srgbClr val="FF00FF"/>
      </a:folHlink>
    </a:clrScheme>
    <a:fontScheme name="Organic">
      <a:majorFont>
        <a:latin typeface="Helvetica"/>
        <a:ea typeface="Helvetica"/>
        <a:cs typeface="Helvetica"/>
      </a:majorFont>
      <a:minorFont>
        <a:latin typeface="Garamond"/>
        <a:ea typeface="Garamond"/>
        <a:cs typeface="Garamond"/>
      </a:minorFont>
    </a:fontScheme>
    <a:fmtScheme name="Organi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