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2"/>
  </p:notesMasterIdLst>
  <p:handoutMasterIdLst>
    <p:handoutMasterId r:id="rId23"/>
  </p:handoutMasterIdLst>
  <p:sldIdLst>
    <p:sldId id="256" r:id="rId5"/>
    <p:sldId id="262" r:id="rId6"/>
    <p:sldId id="263" r:id="rId7"/>
    <p:sldId id="278" r:id="rId8"/>
    <p:sldId id="270" r:id="rId9"/>
    <p:sldId id="264" r:id="rId10"/>
    <p:sldId id="271" r:id="rId11"/>
    <p:sldId id="265" r:id="rId12"/>
    <p:sldId id="266" r:id="rId13"/>
    <p:sldId id="273" r:id="rId14"/>
    <p:sldId id="272" r:id="rId15"/>
    <p:sldId id="274" r:id="rId16"/>
    <p:sldId id="275" r:id="rId17"/>
    <p:sldId id="276" r:id="rId18"/>
    <p:sldId id="267" r:id="rId19"/>
    <p:sldId id="268" r:id="rId20"/>
    <p:sldId id="26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7" autoAdjust="0"/>
    <p:restoredTop sz="52507" autoAdjust="0"/>
  </p:normalViewPr>
  <p:slideViewPr>
    <p:cSldViewPr snapToGrid="0">
      <p:cViewPr varScale="1">
        <p:scale>
          <a:sx n="39" d="100"/>
          <a:sy n="39" d="100"/>
        </p:scale>
        <p:origin x="254" y="41"/>
      </p:cViewPr>
      <p:guideLst>
        <p:guide orient="horz" pos="2160"/>
        <p:guide pos="3840"/>
      </p:guideLst>
    </p:cSldViewPr>
  </p:slideViewPr>
  <p:outlineViewPr>
    <p:cViewPr>
      <p:scale>
        <a:sx n="33" d="100"/>
        <a:sy n="33" d="100"/>
      </p:scale>
      <p:origin x="0" y="0"/>
    </p:cViewPr>
  </p:outlineViewPr>
  <p:notesTextViewPr>
    <p:cViewPr>
      <p:scale>
        <a:sx n="125" d="100"/>
        <a:sy n="125" d="100"/>
      </p:scale>
      <p:origin x="0" y="-1162"/>
    </p:cViewPr>
  </p:notesTextViewPr>
  <p:sorterViewPr>
    <p:cViewPr>
      <p:scale>
        <a:sx n="100" d="100"/>
        <a:sy n="100" d="100"/>
      </p:scale>
      <p:origin x="0" y="0"/>
    </p:cViewPr>
  </p:sorterViewPr>
  <p:notesViewPr>
    <p:cSldViewPr snapToGrid="0">
      <p:cViewPr>
        <p:scale>
          <a:sx n="86" d="100"/>
          <a:sy n="86" d="100"/>
        </p:scale>
        <p:origin x="3363" y="7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A9BF8E-72CD-F119-9157-AD31C93BE3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C21DE1B-014A-E86C-4AD8-7DF64F6A8D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19333D-1383-4453-BDB6-EBFB5B733FB4}" type="datetimeFigureOut">
              <a:rPr lang="en-US" smtClean="0"/>
              <a:t>4/19/2024</a:t>
            </a:fld>
            <a:endParaRPr lang="en-US"/>
          </a:p>
        </p:txBody>
      </p:sp>
      <p:sp>
        <p:nvSpPr>
          <p:cNvPr id="4" name="Footer Placeholder 3">
            <a:extLst>
              <a:ext uri="{FF2B5EF4-FFF2-40B4-BE49-F238E27FC236}">
                <a16:creationId xmlns:a16="http://schemas.microsoft.com/office/drawing/2014/main" id="{A75F5EC5-B2F1-DA43-99F1-49C9930B95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F81E833-6C46-5ABC-CF83-A82EDFE6A7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AF5985-DC12-48AA-9F65-2E00633ED716}" type="slidenum">
              <a:rPr lang="en-US" smtClean="0"/>
              <a:t>‹#›</a:t>
            </a:fld>
            <a:endParaRPr lang="en-US"/>
          </a:p>
        </p:txBody>
      </p:sp>
    </p:spTree>
    <p:extLst>
      <p:ext uri="{BB962C8B-B14F-4D97-AF65-F5344CB8AC3E}">
        <p14:creationId xmlns:p14="http://schemas.microsoft.com/office/powerpoint/2010/main" val="367683976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4/19/2024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lnewstoday.com/articles/32469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should we meditate? Because we want a clear Mind to see our own soul. We can achieve success, happiness, and prosperity by mastering the mind. When we align our mind with the soul, we can feel more clarity and feel more fulfilled. But our mind can be clouded by unconscious thoughts and emotions, which lead to false judgments, and we feel unhappy. </a:t>
            </a:r>
          </a:p>
          <a:p>
            <a:r>
              <a:rPr lang="en-US" dirty="0"/>
              <a:t>Inside each of us lives the divine essence, Purusha, untouched by pain, suffering or desires, while Maya is the illusion of separateness created by the mind. Yoga helps control the mind's thought waves, so we can see our true nature. Through meditation, we connect with our innermost self align our mind with our soul and experience pure consciousness. </a:t>
            </a:r>
          </a:p>
          <a:p>
            <a:endParaRPr lang="en-US" dirty="0"/>
          </a:p>
          <a:p>
            <a:r>
              <a:rPr lang="en-US" dirty="0"/>
              <a:t>Silence awakens you to what is in the subconscious. </a:t>
            </a:r>
          </a:p>
          <a:p>
            <a:r>
              <a:rPr lang="en-US" dirty="0"/>
              <a:t>Mantra transforms the content of the subconsciousness. </a:t>
            </a:r>
          </a:p>
          <a:p>
            <a:r>
              <a:rPr lang="en-US" dirty="0"/>
              <a:t>Merger through rhythm and </a:t>
            </a:r>
            <a:r>
              <a:rPr lang="en-US" dirty="0" err="1"/>
              <a:t>naad</a:t>
            </a:r>
            <a:r>
              <a:rPr lang="en-US" dirty="0"/>
              <a:t> takes you into </a:t>
            </a:r>
            <a:r>
              <a:rPr lang="en-US" dirty="0" err="1"/>
              <a:t>anahat</a:t>
            </a:r>
            <a:r>
              <a:rPr lang="en-US" dirty="0"/>
              <a:t>, </a:t>
            </a:r>
          </a:p>
          <a:p>
            <a:r>
              <a:rPr lang="en-US" dirty="0"/>
              <a:t>the Unstruck Sound the silence of the ego which changes the structure of the consciousness itself.</a:t>
            </a:r>
          </a:p>
          <a:p>
            <a:endParaRPr lang="en-US" dirty="0"/>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a:t>
            </a:fld>
            <a:endParaRPr lang="en-US" dirty="0"/>
          </a:p>
        </p:txBody>
      </p:sp>
    </p:spTree>
    <p:extLst>
      <p:ext uri="{BB962C8B-B14F-4D97-AF65-F5344CB8AC3E}">
        <p14:creationId xmlns:p14="http://schemas.microsoft.com/office/powerpoint/2010/main" val="3949015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Gyan Mudra (Seal of Knowledge)</a:t>
            </a:r>
          </a:p>
          <a:p>
            <a:r>
              <a:rPr lang="en-US" dirty="0"/>
              <a:t>How: Touch the tip of the index (first) finger and the tip of thumb together. The other three fingers are straight.</a:t>
            </a:r>
          </a:p>
          <a:p>
            <a:r>
              <a:rPr lang="en-US" dirty="0"/>
              <a:t>Effect: Stimulates knowledge, wisdom, receptivity, and calmness.</a:t>
            </a:r>
          </a:p>
          <a:p>
            <a:r>
              <a:rPr lang="en-US" dirty="0"/>
              <a:t>Planet: Jupiter; expansion.</a:t>
            </a:r>
          </a:p>
        </p:txBody>
      </p:sp>
      <p:sp>
        <p:nvSpPr>
          <p:cNvPr id="4" name="Slide Number Placeholder 3"/>
          <p:cNvSpPr>
            <a:spLocks noGrp="1"/>
          </p:cNvSpPr>
          <p:nvPr>
            <p:ph type="sldNum" sz="quarter" idx="5"/>
          </p:nvPr>
        </p:nvSpPr>
        <p:spPr/>
        <p:txBody>
          <a:bodyPr/>
          <a:lstStyle/>
          <a:p>
            <a:fld id="{BF6B3765-1535-41FB-A927-AAD2D1E85382}" type="slidenum">
              <a:rPr lang="en-US" smtClean="0"/>
              <a:t>10</a:t>
            </a:fld>
            <a:endParaRPr lang="en-US" dirty="0"/>
          </a:p>
        </p:txBody>
      </p:sp>
    </p:spTree>
    <p:extLst>
      <p:ext uri="{BB962C8B-B14F-4D97-AF65-F5344CB8AC3E}">
        <p14:creationId xmlns:p14="http://schemas.microsoft.com/office/powerpoint/2010/main" val="309826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Shuni Mudra (Seal of Patience)</a:t>
            </a:r>
          </a:p>
          <a:p>
            <a:r>
              <a:rPr lang="en-US" dirty="0"/>
              <a:t>How: Touch the tip of the middle (second) finger and the tip of the thumb together. The other three fingers are straight.</a:t>
            </a:r>
          </a:p>
          <a:p>
            <a:r>
              <a:rPr lang="en-US" dirty="0"/>
              <a:t>Effect: Promotes patience, discernment, and commitment.</a:t>
            </a:r>
          </a:p>
          <a:p>
            <a:r>
              <a:rPr lang="en-US" dirty="0"/>
              <a:t>Planet: Saturn; taskmaster, taking responsibility, and courage to hold to duty.</a:t>
            </a: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11</a:t>
            </a:fld>
            <a:endParaRPr lang="en-US" dirty="0"/>
          </a:p>
        </p:txBody>
      </p:sp>
    </p:spTree>
    <p:extLst>
      <p:ext uri="{BB962C8B-B14F-4D97-AF65-F5344CB8AC3E}">
        <p14:creationId xmlns:p14="http://schemas.microsoft.com/office/powerpoint/2010/main" val="4011062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Surya or Ravi Mudra (Seal of Sun, Life)</a:t>
            </a:r>
          </a:p>
          <a:p>
            <a:r>
              <a:rPr lang="en-US" dirty="0"/>
              <a:t>How: Touch the tip of the ring (third) finger and the tip of thumb together. The other three fingers are straight.</a:t>
            </a:r>
          </a:p>
          <a:p>
            <a:r>
              <a:rPr lang="en-US" dirty="0"/>
              <a:t>Effect: Revitalizing energy, nerve strength, and good health.</a:t>
            </a:r>
          </a:p>
          <a:p>
            <a:r>
              <a:rPr lang="en-US" dirty="0"/>
              <a:t>Planet: Sun; energy, health, and sexuality. Uranus; nerve strength, intuition, and change.</a:t>
            </a: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12</a:t>
            </a:fld>
            <a:endParaRPr lang="en-US" dirty="0"/>
          </a:p>
        </p:txBody>
      </p:sp>
    </p:spTree>
    <p:extLst>
      <p:ext uri="{BB962C8B-B14F-4D97-AF65-F5344CB8AC3E}">
        <p14:creationId xmlns:p14="http://schemas.microsoft.com/office/powerpoint/2010/main" val="3524776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Buddhi Mudra (Seal of Mental Clarity)</a:t>
            </a:r>
          </a:p>
          <a:p>
            <a:r>
              <a:rPr lang="en-US" dirty="0"/>
              <a:t>How: Touch the tip of the little (fourth) finger and the tip of thumb together. The other three fingers are straight.</a:t>
            </a:r>
          </a:p>
          <a:p>
            <a:r>
              <a:rPr lang="en-US" dirty="0"/>
              <a:t>Effect: Creates capacity to clearly and intuitively communicate, stimulates psychic development.</a:t>
            </a:r>
          </a:p>
          <a:p>
            <a:r>
              <a:rPr lang="en-US" dirty="0"/>
              <a:t>Planet: Mercury; quickness, mental powers of communication.</a:t>
            </a:r>
          </a:p>
          <a:p>
            <a:r>
              <a:rPr lang="en-US" dirty="0"/>
              <a:t> </a:t>
            </a: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13</a:t>
            </a:fld>
            <a:endParaRPr lang="en-US" dirty="0"/>
          </a:p>
        </p:txBody>
      </p:sp>
    </p:spTree>
    <p:extLst>
      <p:ext uri="{BB962C8B-B14F-4D97-AF65-F5344CB8AC3E}">
        <p14:creationId xmlns:p14="http://schemas.microsoft.com/office/powerpoint/2010/main" val="1486481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Prayer Pose (Pranam Mudra)</a:t>
            </a:r>
          </a:p>
          <a:p>
            <a:r>
              <a:rPr lang="en-US" dirty="0"/>
              <a:t>How: The palms of both hands and fingers are completely touching. The outer edge of the mound of the thumb is pressed into the sternum.</a:t>
            </a:r>
          </a:p>
          <a:p>
            <a:r>
              <a:rPr lang="en-US" dirty="0"/>
              <a:t>Effect: Neutralizes the positive side of the body (right, sun, masculine) with the negative side (left, moon, feminine).</a:t>
            </a:r>
          </a:p>
          <a:p>
            <a:r>
              <a:rPr lang="en-US" dirty="0"/>
              <a:t>There is a science to using Prayer Pose (Pranam Mudra) because there is a polarity in the body between the right side (the pingala) and the left side (the ida). When you put the right and left hands together, you neutralize the positive and negative polarities of the electromagnetic field. This action creates a neutral space. </a:t>
            </a:r>
          </a:p>
          <a:p>
            <a:r>
              <a:rPr lang="en-US" dirty="0"/>
              <a:t>The position of the thumb knuckles (in the center notch of the breastbone) is a reflex point for the vagus nerve, one of the major nerves that connects with the pineal gland. The pressure created in this space during Pranam Mudra immediately causes the pineal and pituitary glands to secrete, which creates a resonance in the brain that resets its normal rhythm to a meditative state. Research on the vagus nerve has revealed that it is involved in our feelings of compassion and empathy therefore this mudra allows one’s prayer to come from the heart.</a:t>
            </a: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14</a:t>
            </a:fld>
            <a:endParaRPr lang="en-US" dirty="0"/>
          </a:p>
        </p:txBody>
      </p:sp>
    </p:spTree>
    <p:extLst>
      <p:ext uri="{BB962C8B-B14F-4D97-AF65-F5344CB8AC3E}">
        <p14:creationId xmlns:p14="http://schemas.microsoft.com/office/powerpoint/2010/main" val="2895368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endParaRPr lang="en-US" sz="1200" dirty="0">
              <a:solidFill>
                <a:srgbClr val="FF0000"/>
              </a:solidFill>
              <a:effectLst/>
              <a:highlight>
                <a:srgbClr val="FFFFFF"/>
              </a:highlight>
              <a:latin typeface="Noto Sans" panose="020B0502040504020204" pitchFamily="34" charset="0"/>
              <a:ea typeface="Times New Roman" panose="02020603050405020304" pitchFamily="18" charset="0"/>
            </a:endParaRPr>
          </a:p>
          <a:p>
            <a:pPr marL="0" marR="0">
              <a:lnSpc>
                <a:spcPct val="107000"/>
              </a:lnSpc>
              <a:spcBef>
                <a:spcPts val="0"/>
              </a:spcBef>
              <a:spcAft>
                <a:spcPts val="200"/>
              </a:spcAft>
            </a:pPr>
            <a:r>
              <a:rPr lang="en-US" sz="1200" b="1" i="1" kern="100" dirty="0">
                <a:solidFill>
                  <a:srgbClr val="FF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Venus Lock</a:t>
            </a:r>
            <a:endParaRPr lang="en-US" sz="1200" b="1" i="1" kern="100" dirty="0">
              <a:solidFill>
                <a:srgbClr val="0F4761"/>
              </a:solidFill>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pPr>
            <a:endParaRPr lang="en-US" sz="1200" b="1" dirty="0">
              <a:solidFill>
                <a:srgbClr val="FF0000"/>
              </a:solidFill>
              <a:effectLst/>
              <a:highlight>
                <a:srgbClr val="FFFFFF"/>
              </a:highlight>
              <a:latin typeface="Noto Sans" panose="020B0502040504020204" pitchFamily="34" charset="0"/>
              <a:ea typeface="Times New Roman" panose="02020603050405020304" pitchFamily="18" charset="0"/>
            </a:endParaRPr>
          </a:p>
          <a:p>
            <a:pPr marL="0" marR="0">
              <a:spcBef>
                <a:spcPts val="0"/>
              </a:spcBef>
            </a:pPr>
            <a:r>
              <a:rPr lang="en-US" sz="1200" b="1" dirty="0">
                <a:solidFill>
                  <a:srgbClr val="FF0000"/>
                </a:solidFill>
                <a:effectLst/>
                <a:highlight>
                  <a:srgbClr val="FFFFFF"/>
                </a:highlight>
                <a:latin typeface="Noto Sans" panose="020B0502040504020204" pitchFamily="34" charset="0"/>
                <a:ea typeface="Times New Roman" panose="02020603050405020304" pitchFamily="18" charset="0"/>
              </a:rPr>
              <a:t>How</a:t>
            </a:r>
            <a:r>
              <a:rPr lang="en-US" sz="1200" dirty="0">
                <a:solidFill>
                  <a:srgbClr val="FF0000"/>
                </a:solidFill>
                <a:effectLst/>
                <a:highlight>
                  <a:srgbClr val="FFFFFF"/>
                </a:highlight>
                <a:latin typeface="Noto Sans" panose="020B0502040504020204" pitchFamily="34" charset="0"/>
                <a:ea typeface="Times New Roman" panose="02020603050405020304" pitchFamily="18" charset="0"/>
              </a:rPr>
              <a:t>: For masculine-identifying individuals, interlace the fingers with the left little finger on the bottom. Place the left thumb in the webbing between the thumb and index finger of the right hand. The right thumb presses the fleshy mound at the base of the left thumb. For feminine-identifying individuals, the thumb positions are reversed and the right little finger goes on the bottom.</a:t>
            </a:r>
            <a:endParaRPr lang="en-US" sz="12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pPr>
            <a:endParaRPr lang="en-US" sz="1200" b="1" dirty="0">
              <a:solidFill>
                <a:srgbClr val="FF0000"/>
              </a:solidFill>
              <a:effectLst/>
              <a:highlight>
                <a:srgbClr val="FFFFFF"/>
              </a:highlight>
              <a:latin typeface="Noto Sans" panose="020B0502040504020204" pitchFamily="34" charset="0"/>
              <a:ea typeface="Times New Roman" panose="02020603050405020304" pitchFamily="18" charset="0"/>
            </a:endParaRPr>
          </a:p>
          <a:p>
            <a:pPr marL="0" marR="0">
              <a:spcBef>
                <a:spcPts val="0"/>
              </a:spcBef>
            </a:pPr>
            <a:r>
              <a:rPr lang="en-US" sz="1200" b="1" dirty="0">
                <a:solidFill>
                  <a:srgbClr val="FF0000"/>
                </a:solidFill>
                <a:effectLst/>
                <a:highlight>
                  <a:srgbClr val="FFFFFF"/>
                </a:highlight>
                <a:latin typeface="Noto Sans" panose="020B0502040504020204" pitchFamily="34" charset="0"/>
                <a:ea typeface="Times New Roman" panose="02020603050405020304" pitchFamily="18" charset="0"/>
              </a:rPr>
              <a:t>Effect</a:t>
            </a:r>
            <a:r>
              <a:rPr lang="en-US" sz="1200" dirty="0">
                <a:solidFill>
                  <a:srgbClr val="FF0000"/>
                </a:solidFill>
                <a:effectLst/>
                <a:highlight>
                  <a:srgbClr val="FFFFFF"/>
                </a:highlight>
                <a:latin typeface="Noto Sans" panose="020B0502040504020204" pitchFamily="34" charset="0"/>
                <a:ea typeface="Times New Roman" panose="02020603050405020304" pitchFamily="18" charset="0"/>
              </a:rPr>
              <a:t>: Channels sexual energy, promotes glandular balance and the ability to concentrate.</a:t>
            </a:r>
            <a:endParaRPr lang="en-US" sz="12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pPr>
            <a:endParaRPr lang="en-US" sz="1200" b="1" dirty="0">
              <a:solidFill>
                <a:srgbClr val="FF0000"/>
              </a:solidFill>
              <a:effectLst/>
              <a:highlight>
                <a:srgbClr val="FFFFFF"/>
              </a:highlight>
              <a:latin typeface="Noto Sans" panose="020B0502040504020204" pitchFamily="34" charset="0"/>
              <a:ea typeface="Times New Roman" panose="02020603050405020304" pitchFamily="18" charset="0"/>
            </a:endParaRPr>
          </a:p>
          <a:p>
            <a:pPr marL="0" marR="0">
              <a:spcBef>
                <a:spcPts val="0"/>
              </a:spcBef>
            </a:pPr>
            <a:r>
              <a:rPr lang="en-US" sz="1200" b="1" dirty="0">
                <a:solidFill>
                  <a:srgbClr val="FF0000"/>
                </a:solidFill>
                <a:effectLst/>
                <a:highlight>
                  <a:srgbClr val="FFFFFF"/>
                </a:highlight>
                <a:latin typeface="Noto Sans" panose="020B0502040504020204" pitchFamily="34" charset="0"/>
                <a:ea typeface="Times New Roman" panose="02020603050405020304" pitchFamily="18" charset="0"/>
              </a:rPr>
              <a:t>Planet</a:t>
            </a:r>
            <a:r>
              <a:rPr lang="en-US" sz="1200" dirty="0">
                <a:solidFill>
                  <a:srgbClr val="FF0000"/>
                </a:solidFill>
                <a:effectLst/>
                <a:highlight>
                  <a:srgbClr val="FFFFFF"/>
                </a:highlight>
                <a:latin typeface="Noto Sans" panose="020B0502040504020204" pitchFamily="34" charset="0"/>
                <a:ea typeface="Times New Roman" panose="02020603050405020304" pitchFamily="18" charset="0"/>
              </a:rPr>
              <a:t>: The mounds at the base of the thumbs represent Venus; sensuality and sexuality. The thumb represents the ego.</a:t>
            </a:r>
            <a:endParaRPr lang="en-US" sz="12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pPr>
            <a:endParaRPr lang="en-US" sz="12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15</a:t>
            </a:fld>
            <a:endParaRPr lang="en-US" dirty="0"/>
          </a:p>
        </p:txBody>
      </p:sp>
    </p:spTree>
    <p:extLst>
      <p:ext uri="{BB962C8B-B14F-4D97-AF65-F5344CB8AC3E}">
        <p14:creationId xmlns:p14="http://schemas.microsoft.com/office/powerpoint/2010/main" val="1855437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135</a:t>
            </a:r>
          </a:p>
          <a:p>
            <a:endParaRPr lang="en-US" dirty="0"/>
          </a:p>
          <a:p>
            <a:pPr marL="0" marR="0" fontAlgn="base">
              <a:spcBef>
                <a:spcPts val="0"/>
              </a:spcBef>
              <a:spcAft>
                <a:spcPts val="0"/>
              </a:spcAft>
            </a:pPr>
            <a:r>
              <a:rPr lang="en-US" sz="1800" i="1" dirty="0">
                <a:solidFill>
                  <a:srgbClr val="D86DCB"/>
                </a:solidFill>
                <a:effectLst/>
                <a:highlight>
                  <a:srgbClr val="FFFFFF"/>
                </a:highlight>
                <a:latin typeface="Lato" panose="020F0502020204030203" pitchFamily="34" charset="0"/>
                <a:ea typeface="Times New Roman" panose="02020603050405020304" pitchFamily="18" charset="0"/>
              </a:rPr>
              <a:t>3 minutes:</a:t>
            </a:r>
            <a:r>
              <a:rPr lang="en-US" sz="1800" dirty="0">
                <a:solidFill>
                  <a:srgbClr val="D86DCB"/>
                </a:solidFill>
                <a:effectLst/>
                <a:highlight>
                  <a:srgbClr val="FFFFFF"/>
                </a:highlight>
                <a:latin typeface="Lato" panose="020F0502020204030203" pitchFamily="34" charset="0"/>
                <a:ea typeface="Times New Roman" panose="02020603050405020304" pitchFamily="18" charset="0"/>
              </a:rPr>
              <a:t> Affects your circulation, blood chemistry and stability of the blood. The increased blood circulations begins, distributing enhanced neuroendocrine secretions throughout the body.</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i="1" dirty="0">
                <a:solidFill>
                  <a:srgbClr val="D86DCB"/>
                </a:solidFill>
                <a:effectLst/>
                <a:highlight>
                  <a:srgbClr val="FFFFFF"/>
                </a:highlight>
                <a:latin typeface="Lato" panose="020F0502020204030203" pitchFamily="34" charset="0"/>
                <a:ea typeface="Times New Roman" panose="02020603050405020304" pitchFamily="18"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i="1" dirty="0">
                <a:solidFill>
                  <a:srgbClr val="D86DCB"/>
                </a:solidFill>
                <a:effectLst/>
                <a:highlight>
                  <a:srgbClr val="FFFFFF"/>
                </a:highlight>
                <a:latin typeface="Lato" panose="020F0502020204030203" pitchFamily="34" charset="0"/>
                <a:ea typeface="Times New Roman" panose="02020603050405020304" pitchFamily="18" charset="0"/>
              </a:rPr>
              <a:t>7 minutes:</a:t>
            </a:r>
            <a:r>
              <a:rPr lang="en-US" sz="1800" dirty="0">
                <a:solidFill>
                  <a:srgbClr val="D86DCB"/>
                </a:solidFill>
                <a:effectLst/>
                <a:highlight>
                  <a:srgbClr val="FFFFFF"/>
                </a:highlight>
                <a:latin typeface="Lato" panose="020F0502020204030203" pitchFamily="34" charset="0"/>
                <a:ea typeface="Times New Roman" panose="02020603050405020304" pitchFamily="18" charset="0"/>
              </a:rPr>
              <a:t> Brain patterns start to shift from the static of beta waves, to calmer alpha waves and ultimately to deep relaxing delta waves. Simultaneously, the magnetic force surrounding the body increases in strength.</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i="1" dirty="0">
                <a:solidFill>
                  <a:srgbClr val="D86DCB"/>
                </a:solidFill>
                <a:effectLst/>
                <a:highlight>
                  <a:srgbClr val="FFFFFF"/>
                </a:highlight>
                <a:latin typeface="Lato" panose="020F0502020204030203" pitchFamily="34" charset="0"/>
                <a:ea typeface="Times New Roman" panose="02020603050405020304" pitchFamily="18"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i="1" dirty="0">
                <a:solidFill>
                  <a:srgbClr val="D86DCB"/>
                </a:solidFill>
                <a:effectLst/>
                <a:highlight>
                  <a:srgbClr val="FFFFFF"/>
                </a:highlight>
                <a:latin typeface="Lato" panose="020F0502020204030203" pitchFamily="34" charset="0"/>
                <a:ea typeface="Times New Roman" panose="02020603050405020304" pitchFamily="18" charset="0"/>
              </a:rPr>
              <a:t>11 minutes:</a:t>
            </a:r>
            <a:r>
              <a:rPr lang="en-US" sz="1800" dirty="0">
                <a:solidFill>
                  <a:srgbClr val="D86DCB"/>
                </a:solidFill>
                <a:effectLst/>
                <a:highlight>
                  <a:srgbClr val="FFFFFF"/>
                </a:highlight>
                <a:latin typeface="Lato" panose="020F0502020204030203" pitchFamily="34" charset="0"/>
                <a:ea typeface="Times New Roman" panose="02020603050405020304" pitchFamily="18" charset="0"/>
              </a:rPr>
              <a:t> The pituitary gland, glandular system and the nerves start to learn and change. The sympathetic and parasympathetic nervous systems begin to accommodate the increased energy.</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i="1" dirty="0">
                <a:solidFill>
                  <a:srgbClr val="D86DCB"/>
                </a:solidFill>
                <a:effectLst/>
                <a:highlight>
                  <a:srgbClr val="FFFFFF"/>
                </a:highlight>
                <a:latin typeface="Lato" panose="020F0502020204030203" pitchFamily="34" charset="0"/>
                <a:ea typeface="Times New Roman" panose="02020603050405020304" pitchFamily="18"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i="1" dirty="0">
                <a:solidFill>
                  <a:srgbClr val="D86DCB"/>
                </a:solidFill>
                <a:effectLst/>
                <a:highlight>
                  <a:srgbClr val="FFFFFF"/>
                </a:highlight>
                <a:latin typeface="Lato" panose="020F0502020204030203" pitchFamily="34" charset="0"/>
                <a:ea typeface="Times New Roman" panose="02020603050405020304" pitchFamily="18" charset="0"/>
              </a:rPr>
              <a:t>22 minutes:</a:t>
            </a:r>
            <a:r>
              <a:rPr lang="en-US" sz="1800" dirty="0">
                <a:solidFill>
                  <a:srgbClr val="D86DCB"/>
                </a:solidFill>
                <a:effectLst/>
                <a:highlight>
                  <a:srgbClr val="FFFFFF"/>
                </a:highlight>
                <a:latin typeface="Lato" panose="020F0502020204030203" pitchFamily="34" charset="0"/>
                <a:ea typeface="Times New Roman" panose="02020603050405020304" pitchFamily="18" charset="0"/>
              </a:rPr>
              <a:t> Anxiety producing thoughts in the subconscious begin to clear. Your three minds (negative, positive, and neutral) start to work together so your mental integration changes. 22 is the infinite number of longing and gives mastery of the mental realm.</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i="1" dirty="0">
                <a:solidFill>
                  <a:srgbClr val="D86DCB"/>
                </a:solidFill>
                <a:effectLst/>
                <a:highlight>
                  <a:srgbClr val="FFFFFF"/>
                </a:highlight>
                <a:latin typeface="Lato" panose="020F0502020204030203" pitchFamily="34" charset="0"/>
                <a:ea typeface="Times New Roman" panose="02020603050405020304" pitchFamily="18"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i="1" dirty="0">
                <a:solidFill>
                  <a:srgbClr val="D86DCB"/>
                </a:solidFill>
                <a:effectLst/>
                <a:highlight>
                  <a:srgbClr val="FFFFFF"/>
                </a:highlight>
                <a:latin typeface="Lato" panose="020F0502020204030203" pitchFamily="34" charset="0"/>
                <a:ea typeface="Times New Roman" panose="02020603050405020304" pitchFamily="18" charset="0"/>
              </a:rPr>
              <a:t>31 minutes:</a:t>
            </a:r>
            <a:r>
              <a:rPr lang="en-US" sz="1800" dirty="0">
                <a:solidFill>
                  <a:srgbClr val="D86DCB"/>
                </a:solidFill>
                <a:effectLst/>
                <a:highlight>
                  <a:srgbClr val="FFFFFF"/>
                </a:highlight>
                <a:latin typeface="Lato" panose="020F0502020204030203" pitchFamily="34" charset="0"/>
                <a:ea typeface="Times New Roman" panose="02020603050405020304" pitchFamily="18" charset="0"/>
              </a:rPr>
              <a:t> Affects your whole mind and your aura. Endocrinological balance is achieved, as is balance of the chakra’s of the ethereal body. This balance persists throughout the day, and is reflected by changes in moods and behavior.</a:t>
            </a:r>
          </a:p>
          <a:p>
            <a:pPr marL="0" marR="0" fontAlgn="base">
              <a:spcBef>
                <a:spcPts val="0"/>
              </a:spcBef>
              <a:spcAft>
                <a:spcPts val="0"/>
              </a:spcAft>
            </a:pPr>
            <a:endParaRPr lang="en-US" sz="1800" dirty="0">
              <a:solidFill>
                <a:srgbClr val="D86DCB"/>
              </a:solidFill>
              <a:effectLst/>
              <a:highlight>
                <a:srgbClr val="FFFFFF"/>
              </a:highlight>
              <a:latin typeface="Lato" panose="020F0502020204030203" pitchFamily="34" charset="0"/>
              <a:ea typeface="Times New Roman" panose="02020603050405020304" pitchFamily="18" charset="0"/>
            </a:endParaRPr>
          </a:p>
          <a:p>
            <a:pPr marL="0" marR="0" fontAlgn="base">
              <a:spcBef>
                <a:spcPts val="0"/>
              </a:spcBef>
              <a:spcAft>
                <a:spcPts val="0"/>
              </a:spcAft>
            </a:pPr>
            <a:r>
              <a:rPr lang="en-US" sz="1800" dirty="0">
                <a:solidFill>
                  <a:srgbClr val="D86DCB"/>
                </a:solidFill>
                <a:effectLst/>
                <a:highlight>
                  <a:srgbClr val="FFFFFF"/>
                </a:highlight>
                <a:latin typeface="Lato" panose="020F0502020204030203" pitchFamily="34" charset="0"/>
                <a:ea typeface="Times New Roman" panose="02020603050405020304" pitchFamily="18" charset="0"/>
              </a:rPr>
              <a:t>2 ½ </a:t>
            </a:r>
            <a:r>
              <a:rPr lang="en-US" sz="1800" dirty="0" err="1">
                <a:solidFill>
                  <a:srgbClr val="D86DCB"/>
                </a:solidFill>
                <a:effectLst/>
                <a:highlight>
                  <a:srgbClr val="FFFFFF"/>
                </a:highlight>
                <a:latin typeface="Lato" panose="020F0502020204030203" pitchFamily="34" charset="0"/>
                <a:ea typeface="Times New Roman" panose="02020603050405020304" pitchFamily="18" charset="0"/>
              </a:rPr>
              <a:t>hrs</a:t>
            </a:r>
            <a:r>
              <a:rPr lang="en-US" sz="1800" dirty="0">
                <a:solidFill>
                  <a:srgbClr val="D86DCB"/>
                </a:solidFill>
                <a:effectLst/>
                <a:highlight>
                  <a:srgbClr val="FFFFFF"/>
                </a:highlight>
                <a:latin typeface="Lato" panose="020F0502020204030203" pitchFamily="34" charset="0"/>
                <a:ea typeface="Times New Roman" panose="02020603050405020304" pitchFamily="18" charset="0"/>
              </a:rPr>
              <a:t>:  </a:t>
            </a:r>
            <a:r>
              <a:rPr lang="en-US" sz="1800" dirty="0">
                <a:effectLst/>
                <a:latin typeface="Calibri" panose="020F0502020204030204" pitchFamily="34" charset="0"/>
                <a:ea typeface="Calibri" panose="020F0502020204030204" pitchFamily="34" charset="0"/>
              </a:rPr>
              <a:t>The Ancient Yogis Believed that When we give two –2½ hours, one-tenth of our day to our higher consciousness, our whole day is covered by the returning energy.</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16</a:t>
            </a:fld>
            <a:endParaRPr lang="en-US" dirty="0"/>
          </a:p>
        </p:txBody>
      </p:sp>
    </p:spTree>
    <p:extLst>
      <p:ext uri="{BB962C8B-B14F-4D97-AF65-F5344CB8AC3E}">
        <p14:creationId xmlns:p14="http://schemas.microsoft.com/office/powerpoint/2010/main" val="3455046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135</a:t>
            </a:r>
          </a:p>
          <a:p>
            <a:r>
              <a:rPr lang="en-US" dirty="0"/>
              <a:t>40 days: Helps to break negative habits that block you from the expansion possible through the Kriya or mantra, if done 40 days straight in a row</a:t>
            </a:r>
          </a:p>
          <a:p>
            <a:endParaRPr lang="en-US" dirty="0"/>
          </a:p>
          <a:p>
            <a:r>
              <a:rPr lang="en-US" dirty="0"/>
              <a:t>90 days: When you practice the Kriya or mantra for 90 days straight it will establish a new habit in your conscious and subconscious mind. It will change you in a very deep way.</a:t>
            </a:r>
          </a:p>
          <a:p>
            <a:endParaRPr lang="en-US" dirty="0"/>
          </a:p>
          <a:p>
            <a:r>
              <a:rPr lang="en-US" dirty="0"/>
              <a:t>120 days: When you commit to practice the Kriya or mantra for 120 days without skipping a day it will confirm the new habit of consciousness. The positive benefits of the Kriya get integrated permanently into your psyche.</a:t>
            </a:r>
          </a:p>
          <a:p>
            <a:endParaRPr lang="en-US" dirty="0"/>
          </a:p>
          <a:p>
            <a:r>
              <a:rPr lang="en-US" dirty="0"/>
              <a:t>1000 days: This will allow you to master the new habit of consciousness that the Kriya or mantra has promised. No matter what the challenge, you can call on this new habit to serve you.</a:t>
            </a:r>
          </a:p>
          <a:p>
            <a:endParaRPr lang="en-US" dirty="0"/>
          </a:p>
          <a:p>
            <a:endParaRPr lang="en-US" dirty="0"/>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Short meditation: Pavan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Pavan</a:t>
            </a:r>
            <a:r>
              <a:rPr lang="en-US" sz="1800" kern="100">
                <a:effectLst/>
                <a:latin typeface="Aptos" panose="020B0004020202020204" pitchFamily="34" charset="0"/>
                <a:ea typeface="Aptos" panose="020B0004020202020204" pitchFamily="34" charset="0"/>
                <a:cs typeface="Times New Roman" panose="02020603050405020304" pitchFamily="18" charset="0"/>
              </a:rPr>
              <a:t> Guru</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17</a:t>
            </a:fld>
            <a:endParaRPr lang="en-US" dirty="0"/>
          </a:p>
        </p:txBody>
      </p:sp>
    </p:spTree>
    <p:extLst>
      <p:ext uri="{BB962C8B-B14F-4D97-AF65-F5344CB8AC3E}">
        <p14:creationId xmlns:p14="http://schemas.microsoft.com/office/powerpoint/2010/main" val="175765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SEATING YOURSELF FOR MEDITATION – PG 134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When -anytime which is peaceful. </a:t>
            </a:r>
          </a:p>
          <a:p>
            <a:r>
              <a:rPr lang="en-US" dirty="0"/>
              <a:t>Best is early morning time 2 ½ </a:t>
            </a:r>
            <a:r>
              <a:rPr lang="en-US" dirty="0" err="1"/>
              <a:t>hrs</a:t>
            </a:r>
            <a:r>
              <a:rPr lang="en-US" dirty="0"/>
              <a:t> before the dawn when all is quiet. Or when the sun is setting. Or before going to sleep so you can settle and clear your mind so you can have a deep sleep.  </a:t>
            </a:r>
          </a:p>
          <a:p>
            <a:r>
              <a:rPr lang="en-US" dirty="0"/>
              <a:t>It’s best to not have a full stomach when meditating. So if we have a practice of getting up early for our sadhana or before bed we want to have a light meal for dinner or supper. And a larger meal mid day.</a:t>
            </a:r>
          </a:p>
          <a:p>
            <a:endParaRPr lang="en-US" dirty="0"/>
          </a:p>
          <a:p>
            <a:r>
              <a:rPr lang="en-US" dirty="0"/>
              <a:t>We want to wear comfortable clothing and cover our heads. (try it both ways). The fabrics should be made with natural fibers.</a:t>
            </a:r>
          </a:p>
          <a:p>
            <a:r>
              <a:rPr lang="en-US" dirty="0"/>
              <a:t>Set yourself a place where you feel comfortable &amp; cozy. Without distractions, not too hot or cold. </a:t>
            </a:r>
          </a:p>
          <a:p>
            <a:r>
              <a:rPr lang="en-US" dirty="0"/>
              <a:t>Could set up an alter</a:t>
            </a:r>
          </a:p>
          <a:p>
            <a:r>
              <a:rPr lang="en-US" dirty="0"/>
              <a:t>We sit on a sheep skin.  This will help to reflect our own energy back to us. So not only is nothing lost, our energy is amplified. </a:t>
            </a:r>
          </a:p>
          <a:p>
            <a:r>
              <a:rPr lang="en-US" dirty="0"/>
              <a:t>We tune in with the Adi Mantra,</a:t>
            </a:r>
          </a:p>
          <a:p>
            <a:r>
              <a:rPr lang="en-US" dirty="0"/>
              <a:t>Do our practice - Which is usually a kundalini yoga kriya &amp; breathing exercises to prepare for meditation.</a:t>
            </a:r>
          </a:p>
          <a:p>
            <a:r>
              <a:rPr lang="en-US" dirty="0"/>
              <a:t>This helps to balance the nervous system and the stimulation of the more subtle energies of the mind and body and will help facilitate the process of meditation.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rest in savasana.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come up and prepare ourselves for meditation.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Wrap a shawl or blanket over your shoulders to keep warm if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spine should be straight. In some cases as a teacher you may recommend a student use a chair or on the floor a cushion can be used to allow ease in having a straight spine. We want a straight spine because it acts as a central channel for the energy of the nervous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have our chins slightly down and in. This is called Neck Lock.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begin to slow our breath, scan our body for any tension and let it go as we exhale. Silently vibrating the word Sat as we Inhale and exhaling Nam. Now we are ready to start the meditation of choice.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sit and turn your focus inward, you’ll become aware of a lot of thoughts will start come in, thoughts you may not want.  Just keep bringing yourself back to the mantra or the focal point. Don’t overthink about it.  Just bring yourself back The mind generates thousands of thoughts per second. If you stay gentle with yourself, let them come and pass by, They will be processed by the mantra. Practice staying still, If you physically don’t move your mind will become still.  Your mind never stops, but you can create a stillness, a calm which will serve you all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your mind becomes still, that is the foundation or the beginning of meditative mind. Purely a physical process.  When your mind becomes still you will feel cozy. And it is indescribable.  And you will want to do it often because of this comfortable feeling. At 1st it will be short, maybe only a minute or 2 of fully focused meditation, but as you develop with practice the time it takes you to reach the coziness will be shorter &amp; shorter.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meditating at the end of a yoga set is the true completion of the process of KY.  It dedicates the energies of the mind, body and soul to their true state of transcendence and grace.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Kundalini Yoga, various types of meditations exist, each serving different purposes such as creativity, energy, peace, character, and healing. Some focus on breath awareness, while others involve chanting mantras or doing specific body postures. These elements work together to influence your psyche in specific ways. Every meditation, regardless of its focus, aims to provide you with an experience of universal truth when practiced correctly.</a:t>
            </a:r>
          </a:p>
          <a:p>
            <a:endParaRPr lang="en-US" dirty="0"/>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a:t>
            </a:fld>
            <a:endParaRPr lang="en-US" dirty="0"/>
          </a:p>
        </p:txBody>
      </p:sp>
    </p:spTree>
    <p:extLst>
      <p:ext uri="{BB962C8B-B14F-4D97-AF65-F5344CB8AC3E}">
        <p14:creationId xmlns:p14="http://schemas.microsoft.com/office/powerpoint/2010/main" val="396102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TYPES – PAGE 136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u="sng"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Sound</a:t>
            </a: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 (</a:t>
            </a:r>
            <a:r>
              <a:rPr lang="en-US" sz="1800" u="sng"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Gong</a:t>
            </a: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  “The gong is a beautiful reinforced vibration. It is like a multitude of strings, as if you played with a million strings. The gong is the only tool with which you can produce this combination of space vibrations.” (Women in Training - 1984, 7/5/84)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The player of the gong links himself and attunes his mind to the power of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sound current.</a:t>
            </a:r>
          </a:p>
          <a:p>
            <a:pPr marL="0" marR="0">
              <a:lnSpc>
                <a:spcPct val="107000"/>
              </a:lnSpc>
              <a:spcBef>
                <a:spcPts val="0"/>
              </a:spcBef>
              <a:spcAft>
                <a:spcPts val="800"/>
              </a:spcAft>
            </a:pPr>
            <a:endPar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To do this and link our mind &amp; subtle body is to give a prayer.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The prayer can be done internally or out loud and has three steps to it. </a:t>
            </a: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You complete each step by reciting a mantra and each mantra relates to a different level of your being.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The three mantras in sequence are:</a:t>
            </a: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Mangala Charan -</a:t>
            </a:r>
            <a:r>
              <a:rPr lang="en-US" sz="1800" kern="100" dirty="0" err="1">
                <a:solidFill>
                  <a:srgbClr val="00B050"/>
                </a:solidFill>
                <a:effectLst/>
                <a:latin typeface="Aptos" panose="020B0004020202020204" pitchFamily="34" charset="0"/>
                <a:ea typeface="Aptos" panose="020B0004020202020204" pitchFamily="34" charset="0"/>
                <a:cs typeface="Times New Roman" panose="02020603050405020304" pitchFamily="18" charset="0"/>
              </a:rPr>
              <a:t>Aad</a:t>
            </a: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solidFill>
                  <a:srgbClr val="00B050"/>
                </a:solidFill>
                <a:effectLst/>
                <a:latin typeface="Aptos" panose="020B0004020202020204" pitchFamily="34" charset="0"/>
                <a:ea typeface="Aptos" panose="020B0004020202020204" pitchFamily="34" charset="0"/>
                <a:cs typeface="Times New Roman" panose="02020603050405020304" pitchFamily="18" charset="0"/>
              </a:rPr>
              <a:t>Guray</a:t>
            </a: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 Nameh   (It invokes the mind to</a:t>
            </a: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bow before the teacher and to accept the world as a teaching and a blessing. This mantra helps you become peaceful and centered. It’s a mental</a:t>
            </a: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projection of devotion and acceptance of the gift of life and an appreciation of this moment of</a:t>
            </a: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opportunity where you may play the gong.</a:t>
            </a:r>
          </a:p>
          <a:p>
            <a:pPr marL="0" marR="0">
              <a:lnSpc>
                <a:spcPct val="107000"/>
              </a:lnSpc>
              <a:spcBef>
                <a:spcPts val="0"/>
              </a:spcBef>
              <a:spcAft>
                <a:spcPts val="800"/>
              </a:spcAft>
            </a:pPr>
            <a:endPar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Adi Mantra -Ong Namo    (Allows the chanter to connect instantly to the divine teacher within)</a:t>
            </a:r>
          </a:p>
          <a:p>
            <a:pPr marL="0" marR="0">
              <a:lnSpc>
                <a:spcPct val="107000"/>
              </a:lnSpc>
              <a:spcBef>
                <a:spcPts val="0"/>
              </a:spcBef>
              <a:spcAft>
                <a:spcPts val="800"/>
              </a:spcAft>
            </a:pPr>
            <a:r>
              <a:rPr lang="en-US" dirty="0"/>
              <a:t>Ad Such </a:t>
            </a:r>
            <a:r>
              <a:rPr lang="en-US" dirty="0" err="1"/>
              <a:t>Jugad</a:t>
            </a:r>
            <a:r>
              <a:rPr lang="en-US" dirty="0"/>
              <a:t> Such </a:t>
            </a:r>
            <a:r>
              <a:rPr lang="en-US" dirty="0" err="1"/>
              <a:t>Habay</a:t>
            </a:r>
            <a:r>
              <a:rPr lang="en-US" dirty="0"/>
              <a:t> such </a:t>
            </a:r>
            <a:r>
              <a:rPr lang="en-US" dirty="0" err="1"/>
              <a:t>naanak</a:t>
            </a:r>
            <a:r>
              <a:rPr lang="en-US" dirty="0"/>
              <a:t> hose bay such (Gets anything that’s stuck moving)</a:t>
            </a:r>
          </a:p>
          <a:p>
            <a:pPr marL="0" marR="0">
              <a:lnSpc>
                <a:spcPct val="107000"/>
              </a:lnSpc>
              <a:spcBef>
                <a:spcPts val="0"/>
              </a:spcBef>
              <a:spcAft>
                <a:spcPts val="800"/>
              </a:spcAft>
            </a:pPr>
            <a:endPar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The first mantra starts at the earth within the realms of ordinary experience. The third takes you</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to the threshold of the realm of being itself. If you recite these mantras as prayers, with devotion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and willingness to put your own ego aside, then you are lifted to the point of Infinity. That is the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place from which to play the gong. Let yourself be an instrument for the flow of consciousness.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Blend yourself into the energy and qualities of the sound of the gong. Now in this state, the gong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becomes a divine instrument. </a:t>
            </a:r>
          </a:p>
          <a:p>
            <a:pPr marL="0" marR="0">
              <a:lnSpc>
                <a:spcPct val="107000"/>
              </a:lnSpc>
              <a:spcBef>
                <a:spcPts val="0"/>
              </a:spcBef>
              <a:spcAft>
                <a:spcPts val="800"/>
              </a:spcAft>
            </a:pPr>
            <a:endPar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In this state you won’t allow your ego to take over. Wondering if they like it.  </a:t>
            </a: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How do you sound, Oh I’m so good at the gong!!</a:t>
            </a:r>
          </a:p>
          <a:p>
            <a:pPr marL="0" marR="0">
              <a:lnSpc>
                <a:spcPct val="107000"/>
              </a:lnSpc>
              <a:spcBef>
                <a:spcPts val="0"/>
              </a:spcBef>
              <a:spcAft>
                <a:spcPts val="800"/>
              </a:spcAft>
            </a:pPr>
            <a:endPar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In this state you’ll be playing from the position of Infinity and you can serve the consciousness in the students.</a:t>
            </a: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You can act from duty and from the ecstasy of the sound current.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You’ll play with the attitude of seva – being of service without needing recognition or thanks. </a:t>
            </a:r>
          </a:p>
          <a:p>
            <a:pPr marL="0" marR="0">
              <a:lnSpc>
                <a:spcPct val="107000"/>
              </a:lnSpc>
              <a:spcBef>
                <a:spcPts val="0"/>
              </a:spcBef>
              <a:spcAft>
                <a:spcPts val="800"/>
              </a:spcAft>
            </a:pPr>
            <a:endPar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The mantras project you into that internal </a:t>
            </a:r>
            <a:r>
              <a:rPr lang="en-US" sz="18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position. Then the impact of the sound consolidates and expands that initial internal state. </a:t>
            </a:r>
          </a:p>
          <a:p>
            <a:pPr marL="0" marR="0">
              <a:lnSpc>
                <a:spcPct val="107000"/>
              </a:lnSpc>
              <a:spcBef>
                <a:spcPts val="0"/>
              </a:spcBef>
              <a:spcAft>
                <a:spcPts val="800"/>
              </a:spcAft>
            </a:pPr>
            <a:endParaRPr lang="en-US" sz="18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b="0" i="0" dirty="0">
              <a:solidFill>
                <a:srgbClr val="ECECEC"/>
              </a:solidFill>
              <a:effectLst/>
              <a:highlight>
                <a:srgbClr val="212121"/>
              </a:highlight>
              <a:latin typeface="Söhne"/>
            </a:endParaRP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3</a:t>
            </a:fld>
            <a:endParaRPr lang="en-US" dirty="0"/>
          </a:p>
        </p:txBody>
      </p:sp>
    </p:spTree>
    <p:extLst>
      <p:ext uri="{BB962C8B-B14F-4D97-AF65-F5344CB8AC3E}">
        <p14:creationId xmlns:p14="http://schemas.microsoft.com/office/powerpoint/2010/main" val="296502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its played during a meditation. Usually played during savasana. Feet are facing the gong. We remind our students to completely relax and surrender to the sound. Students may feel irritated and thoughts and feelings, emotions may come up, Surrender.</a:t>
            </a:r>
          </a:p>
          <a:p>
            <a:r>
              <a:rPr lang="en-US" dirty="0"/>
              <a:t>The sound of the gong projects to all the chakras and can be used as a powerful instrument to open and balance them. </a:t>
            </a:r>
          </a:p>
          <a:p>
            <a:r>
              <a:rPr lang="en-US" dirty="0"/>
              <a:t>It can also enliven and integrate the 10 bodies of the aura.  Certain areas on the gong relate to different chakras. The relationship of the points to each other as well as the type of sound produced by rhythmically striking that area determine the impact of these points. The points played in combination create an impact that is like the complex patterns of a many faceted orchestra. </a:t>
            </a:r>
          </a:p>
          <a:p>
            <a:endParaRPr lang="en-US" dirty="0"/>
          </a:p>
          <a:p>
            <a:r>
              <a:rPr lang="en-US" dirty="0"/>
              <a:t>So as a teacher the gong can be a great tool when you’re working on the 10 bodies or the chakras.</a:t>
            </a:r>
          </a:p>
          <a:p>
            <a:endParaRPr lang="en-US" dirty="0"/>
          </a:p>
          <a:p>
            <a:r>
              <a:rPr lang="en-US" dirty="0"/>
              <a:t>Mallets Larger, Heavier deeper sound.  Smaller Lighter Higher sounds.</a:t>
            </a:r>
          </a:p>
          <a:p>
            <a:endParaRPr lang="en-US" dirty="0"/>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4</a:t>
            </a:fld>
            <a:endParaRPr lang="en-US" dirty="0"/>
          </a:p>
        </p:txBody>
      </p:sp>
    </p:spTree>
    <p:extLst>
      <p:ext uri="{BB962C8B-B14F-4D97-AF65-F5344CB8AC3E}">
        <p14:creationId xmlns:p14="http://schemas.microsoft.com/office/powerpoint/2010/main" val="287515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Celestial Communication </a:t>
            </a:r>
          </a:p>
          <a:p>
            <a:r>
              <a:rPr lang="en-US" dirty="0"/>
              <a:t>This type of Meditation is good to share at the end of a class or at a workshop or event.</a:t>
            </a:r>
          </a:p>
          <a:p>
            <a:endParaRPr lang="en-US" dirty="0"/>
          </a:p>
          <a:p>
            <a:r>
              <a:rPr lang="en-US" dirty="0"/>
              <a:t>is a powerful moving meditation set to music, designed to activate the pranic energy in the Heart Center. </a:t>
            </a:r>
          </a:p>
          <a:p>
            <a:r>
              <a:rPr lang="en-US" dirty="0"/>
              <a:t>It helps reclaim the body, integrate the brain, and relax inner stress. </a:t>
            </a:r>
          </a:p>
          <a:p>
            <a:r>
              <a:rPr lang="en-US" dirty="0"/>
              <a:t>By engaging in this practice, stress and trauma can be transformed into new understanding through movement. </a:t>
            </a:r>
          </a:p>
          <a:p>
            <a:r>
              <a:rPr lang="en-US" dirty="0"/>
              <a:t>Many can relate to it, it’s common to move our bodies.</a:t>
            </a:r>
          </a:p>
          <a:p>
            <a:r>
              <a:rPr lang="en-US" dirty="0"/>
              <a:t>The gentle movements with music &amp; mudras relax tension in the brain and wake up our intuition. </a:t>
            </a:r>
          </a:p>
          <a:p>
            <a:r>
              <a:rPr lang="en-US" dirty="0"/>
              <a:t>We’re not supposed to change or mix up Kundalini Yoga kriyas, but Celestial Communication allows for you to use your own expression and alignment of body, mind, and feelings with the music or mantra. </a:t>
            </a:r>
          </a:p>
          <a:p>
            <a:r>
              <a:rPr lang="en-US" dirty="0"/>
              <a:t>The goal is to embody your original Self and express all emotions within. </a:t>
            </a:r>
          </a:p>
          <a:p>
            <a:r>
              <a:rPr lang="en-US" dirty="0"/>
              <a:t>For this we want to choose uplifting music, move in rhythm with intention, use hands and fingers consciously, and be aware of your body. </a:t>
            </a:r>
          </a:p>
          <a:p>
            <a:r>
              <a:rPr lang="en-US" dirty="0"/>
              <a:t>You’ll want to include moving opposite sides of the body, so there are varying movements in polarities, and using different speeds in sync with the rhythm.</a:t>
            </a:r>
          </a:p>
          <a:p>
            <a:r>
              <a:rPr lang="en-US" dirty="0"/>
              <a:t>Each movement and sequence should be intentional and projected outward.</a:t>
            </a: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5</a:t>
            </a:fld>
            <a:endParaRPr lang="en-US" dirty="0"/>
          </a:p>
        </p:txBody>
      </p:sp>
    </p:spTree>
    <p:extLst>
      <p:ext uri="{BB962C8B-B14F-4D97-AF65-F5344CB8AC3E}">
        <p14:creationId xmlns:p14="http://schemas.microsoft.com/office/powerpoint/2010/main" val="120223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b="0" i="0" dirty="0">
                <a:solidFill>
                  <a:srgbClr val="ECECEC"/>
                </a:solidFill>
                <a:effectLst/>
                <a:highlight>
                  <a:srgbClr val="212121"/>
                </a:highlight>
                <a:latin typeface="Söhne"/>
              </a:rPr>
              <a:t>Malas </a:t>
            </a:r>
          </a:p>
          <a:p>
            <a:pPr marL="0" marR="0">
              <a:lnSpc>
                <a:spcPct val="107000"/>
              </a:lnSpc>
              <a:spcBef>
                <a:spcPts val="0"/>
              </a:spcBef>
              <a:spcAft>
                <a:spcPts val="800"/>
              </a:spcAft>
            </a:pPr>
            <a:endParaRPr lang="en-US" b="0" i="0" dirty="0">
              <a:solidFill>
                <a:srgbClr val="ECECEC"/>
              </a:solidFill>
              <a:effectLst/>
              <a:highlight>
                <a:srgbClr val="212121"/>
              </a:highlight>
              <a:latin typeface="Söhne"/>
            </a:endParaRPr>
          </a:p>
          <a:p>
            <a:pPr marL="0" marR="0">
              <a:lnSpc>
                <a:spcPct val="107000"/>
              </a:lnSpc>
              <a:spcBef>
                <a:spcPts val="0"/>
              </a:spcBef>
              <a:spcAft>
                <a:spcPts val="800"/>
              </a:spcAft>
            </a:pPr>
            <a:r>
              <a:rPr lang="en-US" b="0" i="0" dirty="0">
                <a:solidFill>
                  <a:srgbClr val="ECECEC"/>
                </a:solidFill>
                <a:effectLst/>
                <a:highlight>
                  <a:srgbClr val="212121"/>
                </a:highlight>
                <a:latin typeface="Söhne"/>
              </a:rPr>
              <a:t>Beautiful! We love to wear them!</a:t>
            </a:r>
          </a:p>
          <a:p>
            <a:pPr marL="0" marR="0">
              <a:lnSpc>
                <a:spcPct val="107000"/>
              </a:lnSpc>
              <a:spcBef>
                <a:spcPts val="0"/>
              </a:spcBef>
              <a:spcAft>
                <a:spcPts val="800"/>
              </a:spcAft>
            </a:pPr>
            <a:r>
              <a:rPr lang="en-US" u="none" dirty="0"/>
              <a:t>A mala </a:t>
            </a:r>
            <a:r>
              <a:rPr lang="en-US" dirty="0"/>
              <a:t>is simple, &amp; effective to use as a meditative tool, </a:t>
            </a:r>
          </a:p>
          <a:p>
            <a:pPr marL="0" marR="0">
              <a:lnSpc>
                <a:spcPct val="107000"/>
              </a:lnSpc>
              <a:spcBef>
                <a:spcPts val="0"/>
              </a:spcBef>
              <a:spcAft>
                <a:spcPts val="800"/>
              </a:spcAft>
            </a:pPr>
            <a:r>
              <a:rPr lang="en-US" dirty="0"/>
              <a:t>It can help to reduce stress and enhance wisdom, patience, and health. </a:t>
            </a:r>
          </a:p>
          <a:p>
            <a:pPr marL="0" marR="0">
              <a:lnSpc>
                <a:spcPct val="107000"/>
              </a:lnSpc>
              <a:spcBef>
                <a:spcPts val="0"/>
              </a:spcBef>
              <a:spcAft>
                <a:spcPts val="800"/>
              </a:spcAft>
            </a:pPr>
            <a:r>
              <a:rPr lang="en-US" dirty="0"/>
              <a:t>A mala consists of 108, 54, or 27 beads, traditionally strung on silk thread with one larger bead, called the Guru bead, from which a tassel hangs. </a:t>
            </a:r>
          </a:p>
          <a:p>
            <a:pPr marL="0" marR="0">
              <a:lnSpc>
                <a:spcPct val="107000"/>
              </a:lnSpc>
              <a:spcBef>
                <a:spcPts val="0"/>
              </a:spcBef>
              <a:spcAft>
                <a:spcPts val="800"/>
              </a:spcAft>
            </a:pPr>
            <a:r>
              <a:rPr lang="en-US" dirty="0"/>
              <a:t>The tassel symbolizes a thousand lotus petals. </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Each finger you use, while meditating with the help of the mala, relates to a different part of the brain. </a:t>
            </a:r>
          </a:p>
          <a:p>
            <a:pPr marL="0" marR="0">
              <a:lnSpc>
                <a:spcPct val="107000"/>
              </a:lnSpc>
              <a:spcBef>
                <a:spcPts val="0"/>
              </a:spcBef>
              <a:spcAft>
                <a:spcPts val="800"/>
              </a:spcAft>
            </a:pPr>
            <a:r>
              <a:rPr lang="en-US" dirty="0"/>
              <a:t>When you move the mala over the meridian point of the desired finger, you create a different result. </a:t>
            </a:r>
          </a:p>
          <a:p>
            <a:pPr marL="0" marR="0">
              <a:lnSpc>
                <a:spcPct val="107000"/>
              </a:lnSpc>
              <a:spcBef>
                <a:spcPts val="0"/>
              </a:spcBef>
              <a:spcAft>
                <a:spcPts val="800"/>
              </a:spcAft>
            </a:pPr>
            <a:r>
              <a:rPr lang="en-US" dirty="0"/>
              <a:t>The meridian point is located on the side of each finger, between the tip of the finger and the first knuckle: </a:t>
            </a:r>
          </a:p>
          <a:p>
            <a:pPr marL="0" marR="0">
              <a:lnSpc>
                <a:spcPct val="107000"/>
              </a:lnSpc>
              <a:spcBef>
                <a:spcPts val="0"/>
              </a:spcBef>
              <a:spcAft>
                <a:spcPts val="800"/>
              </a:spcAft>
            </a:pPr>
            <a:r>
              <a:rPr lang="en-US" dirty="0"/>
              <a:t>Index finger (Jupiter): wisdom, knowledge, and prosperity. </a:t>
            </a:r>
          </a:p>
          <a:p>
            <a:pPr marL="0" marR="0">
              <a:lnSpc>
                <a:spcPct val="107000"/>
              </a:lnSpc>
              <a:spcBef>
                <a:spcPts val="0"/>
              </a:spcBef>
              <a:spcAft>
                <a:spcPts val="800"/>
              </a:spcAft>
            </a:pPr>
            <a:r>
              <a:rPr lang="en-US" dirty="0"/>
              <a:t>Middle finger (Saturn): enhances patience. </a:t>
            </a:r>
          </a:p>
          <a:p>
            <a:pPr marL="0" marR="0">
              <a:lnSpc>
                <a:spcPct val="107000"/>
              </a:lnSpc>
              <a:spcBef>
                <a:spcPts val="0"/>
              </a:spcBef>
              <a:spcAft>
                <a:spcPts val="800"/>
              </a:spcAft>
            </a:pPr>
            <a:r>
              <a:rPr lang="en-US" dirty="0"/>
              <a:t>Ring finger (Sun): promotes health, vitality, and strengthens the nervous system. </a:t>
            </a:r>
          </a:p>
          <a:p>
            <a:pPr marL="0" marR="0">
              <a:lnSpc>
                <a:spcPct val="107000"/>
              </a:lnSpc>
              <a:spcBef>
                <a:spcPts val="0"/>
              </a:spcBef>
              <a:spcAft>
                <a:spcPts val="800"/>
              </a:spcAft>
            </a:pPr>
            <a:r>
              <a:rPr lang="en-US" dirty="0"/>
              <a:t>Little finger (Mercury): communication skill, and intelligence.</a:t>
            </a:r>
          </a:p>
          <a:p>
            <a:pPr marL="0" marR="0">
              <a:lnSpc>
                <a:spcPct val="107000"/>
              </a:lnSpc>
              <a:spcBef>
                <a:spcPts val="0"/>
              </a:spcBef>
              <a:spcAft>
                <a:spcPts val="800"/>
              </a:spcAft>
            </a:pPr>
            <a:endParaRPr lang="en-US" sz="2800" dirty="0"/>
          </a:p>
          <a:p>
            <a:pPr marL="0" marR="0">
              <a:lnSpc>
                <a:spcPct val="107000"/>
              </a:lnSpc>
              <a:spcBef>
                <a:spcPts val="0"/>
              </a:spcBef>
              <a:spcAft>
                <a:spcPts val="800"/>
              </a:spcAft>
            </a:pPr>
            <a:r>
              <a:rPr lang="en-US" sz="2800" dirty="0"/>
              <a:t>You can use your mala with either hand. </a:t>
            </a:r>
          </a:p>
          <a:p>
            <a:pPr marL="0" marR="0">
              <a:lnSpc>
                <a:spcPct val="107000"/>
              </a:lnSpc>
              <a:spcBef>
                <a:spcPts val="0"/>
              </a:spcBef>
              <a:spcAft>
                <a:spcPts val="800"/>
              </a:spcAft>
            </a:pPr>
            <a:r>
              <a:rPr lang="en-US" sz="2800" dirty="0"/>
              <a:t>Always start with the bead next to the Guru bead. As you repeat the mantra, move each bead with the thumb, towards the body over the meridian point. </a:t>
            </a:r>
          </a:p>
          <a:p>
            <a:pPr marL="0" marR="0">
              <a:lnSpc>
                <a:spcPct val="107000"/>
              </a:lnSpc>
              <a:spcBef>
                <a:spcPts val="0"/>
              </a:spcBef>
              <a:spcAft>
                <a:spcPts val="800"/>
              </a:spcAft>
            </a:pPr>
            <a:r>
              <a:rPr lang="en-US" sz="2800" dirty="0"/>
              <a:t>Pulling it toward you so the Guru bead descends until you once again reach the Guru Bead. As you hold the Guru bead, repeat your mantra. </a:t>
            </a:r>
          </a:p>
          <a:p>
            <a:pPr marL="0" marR="0">
              <a:lnSpc>
                <a:spcPct val="107000"/>
              </a:lnSpc>
              <a:spcBef>
                <a:spcPts val="0"/>
              </a:spcBef>
              <a:spcAft>
                <a:spcPts val="800"/>
              </a:spcAft>
            </a:pPr>
            <a:r>
              <a:rPr lang="en-US" sz="2800" dirty="0"/>
              <a:t>To begin again turn the mala around without the help of the other hand. Move the beads towards you and continue your mantra. </a:t>
            </a:r>
          </a:p>
          <a:p>
            <a:pPr marL="0" marR="0">
              <a:lnSpc>
                <a:spcPct val="107000"/>
              </a:lnSpc>
              <a:spcBef>
                <a:spcPts val="0"/>
              </a:spcBef>
              <a:spcAft>
                <a:spcPts val="800"/>
              </a:spcAft>
            </a:pPr>
            <a:r>
              <a:rPr lang="en-US" sz="2800" dirty="0"/>
              <a:t>For instance if your reciting the mantra SAT NAAM move only one bead for both words. </a:t>
            </a:r>
          </a:p>
          <a:p>
            <a:pPr marL="0" marR="0">
              <a:lnSpc>
                <a:spcPct val="107000"/>
              </a:lnSpc>
              <a:spcBef>
                <a:spcPts val="0"/>
              </a:spcBef>
              <a:spcAft>
                <a:spcPts val="800"/>
              </a:spcAft>
            </a:pPr>
            <a:r>
              <a:rPr lang="en-US" sz="2800" dirty="0"/>
              <a:t>Or With the mantra WHA-HAY GUROO, move only one bead for the two words. </a:t>
            </a:r>
          </a:p>
          <a:p>
            <a:pPr marL="0" marR="0">
              <a:lnSpc>
                <a:spcPct val="107000"/>
              </a:lnSpc>
              <a:spcBef>
                <a:spcPts val="0"/>
              </a:spcBef>
              <a:spcAft>
                <a:spcPts val="800"/>
              </a:spcAft>
            </a:pPr>
            <a:r>
              <a:rPr lang="en-US" sz="2800" dirty="0"/>
              <a:t>Or if you use the mantra SAT NAAM WHA-HAY GUROO, saying them both with the movement of one bead. </a:t>
            </a:r>
          </a:p>
          <a:p>
            <a:pPr marL="0" marR="0">
              <a:lnSpc>
                <a:spcPct val="107000"/>
              </a:lnSpc>
              <a:spcBef>
                <a:spcPts val="0"/>
              </a:spcBef>
              <a:spcAft>
                <a:spcPts val="800"/>
              </a:spcAft>
            </a:pPr>
            <a:r>
              <a:rPr lang="en-US" sz="2800" dirty="0"/>
              <a:t>Of course You can use any affirmation or mantra of your choice. You can recite your mantra silently, in a whisper, or out loud. </a:t>
            </a: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According to yogic practice, there are 108 sacred sites throughout India, 108 ancient Vedic texts, and 108 sacred life force points in the body. </a:t>
            </a: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A mantra is chanted 108 times because each chant represents a spiritual journey from our material body towards the highest spiritual self. </a:t>
            </a:r>
          </a:p>
          <a:p>
            <a:pPr marL="0" marR="0">
              <a:lnSpc>
                <a:spcPct val="107000"/>
              </a:lnSpc>
              <a:spcBef>
                <a:spcPts val="0"/>
              </a:spcBef>
              <a:spcAft>
                <a:spcPts val="800"/>
              </a:spcAft>
            </a:pPr>
            <a:endPar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Smaller malas can have 54 or 27. (Multiples of 3s 21 beads for prayers or common 21 breaths/2 minutes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b="0" i="0" u="sng" kern="100" dirty="0">
              <a:solidFill>
                <a:srgbClr val="00B050"/>
              </a:solidFill>
              <a:effectLst/>
              <a:highlight>
                <a:srgbClr val="FFFFFF"/>
              </a:highlight>
              <a:latin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b="0" i="0" dirty="0">
              <a:solidFill>
                <a:srgbClr val="030000"/>
              </a:solidFill>
              <a:effectLst/>
              <a:highlight>
                <a:srgbClr val="FFFFFF"/>
              </a:highlight>
              <a:latin typeface="noto sans" panose="020B0502040504020204" pitchFamily="34" charset="0"/>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6</a:t>
            </a:fld>
            <a:endParaRPr lang="en-US" dirty="0"/>
          </a:p>
        </p:txBody>
      </p:sp>
    </p:spTree>
    <p:extLst>
      <p:ext uri="{BB962C8B-B14F-4D97-AF65-F5344CB8AC3E}">
        <p14:creationId xmlns:p14="http://schemas.microsoft.com/office/powerpoint/2010/main" val="2079155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b="0" i="0" u="sng" dirty="0">
                <a:solidFill>
                  <a:srgbClr val="030000"/>
                </a:solidFill>
                <a:effectLst/>
                <a:highlight>
                  <a:srgbClr val="FFFFFF"/>
                </a:highlight>
                <a:latin typeface="noto sans" panose="020B0502040504020204" pitchFamily="34" charset="0"/>
              </a:rPr>
              <a:t>Venus Kriyas </a:t>
            </a:r>
          </a:p>
          <a:p>
            <a:pPr marL="0" marR="0">
              <a:lnSpc>
                <a:spcPct val="107000"/>
              </a:lnSpc>
              <a:spcBef>
                <a:spcPts val="0"/>
              </a:spcBef>
              <a:spcAft>
                <a:spcPts val="800"/>
              </a:spcAft>
            </a:pPr>
            <a:r>
              <a:rPr lang="en-US" b="0" i="0" dirty="0">
                <a:solidFill>
                  <a:srgbClr val="030000"/>
                </a:solidFill>
                <a:effectLst/>
                <a:highlight>
                  <a:srgbClr val="FFFFFF"/>
                </a:highlight>
                <a:latin typeface="noto sans" panose="020B0502040504020204" pitchFamily="34" charset="0"/>
              </a:rPr>
              <a:t>are short, potent Kundalini Yoga practices that are done with a partner. </a:t>
            </a:r>
          </a:p>
          <a:p>
            <a:pPr marL="0" marR="0">
              <a:lnSpc>
                <a:spcPct val="107000"/>
              </a:lnSpc>
              <a:spcBef>
                <a:spcPts val="0"/>
              </a:spcBef>
              <a:spcAft>
                <a:spcPts val="800"/>
              </a:spcAft>
            </a:pPr>
            <a:r>
              <a:rPr lang="en-US" b="0" i="0" dirty="0">
                <a:solidFill>
                  <a:srgbClr val="030000"/>
                </a:solidFill>
                <a:effectLst/>
                <a:highlight>
                  <a:srgbClr val="FFFFFF"/>
                </a:highlight>
                <a:latin typeface="noto sans" panose="020B0502040504020204" pitchFamily="34" charset="0"/>
              </a:rPr>
              <a:t>The partners do not need to be romantic in nature, though they can be. </a:t>
            </a:r>
          </a:p>
          <a:p>
            <a:pPr marL="0" marR="0">
              <a:lnSpc>
                <a:spcPct val="107000"/>
              </a:lnSpc>
              <a:spcBef>
                <a:spcPts val="0"/>
              </a:spcBef>
              <a:spcAft>
                <a:spcPts val="800"/>
              </a:spcAft>
            </a:pPr>
            <a:r>
              <a:rPr lang="en-US" b="0" i="0" dirty="0">
                <a:solidFill>
                  <a:srgbClr val="030000"/>
                </a:solidFill>
                <a:effectLst/>
                <a:highlight>
                  <a:srgbClr val="FFFFFF"/>
                </a:highlight>
                <a:latin typeface="noto sans" panose="020B0502040504020204" pitchFamily="34" charset="0"/>
              </a:rPr>
              <a:t>Venus Kriyas engage the male and female polarity, but this does not mean partners need to be of the opposite sex. </a:t>
            </a:r>
          </a:p>
          <a:p>
            <a:pPr marL="0" marR="0">
              <a:lnSpc>
                <a:spcPct val="107000"/>
              </a:lnSpc>
              <a:spcBef>
                <a:spcPts val="0"/>
              </a:spcBef>
              <a:spcAft>
                <a:spcPts val="800"/>
              </a:spcAft>
            </a:pPr>
            <a:r>
              <a:rPr lang="en-US" b="0" i="0" dirty="0">
                <a:solidFill>
                  <a:srgbClr val="030000"/>
                </a:solidFill>
                <a:effectLst/>
                <a:highlight>
                  <a:srgbClr val="FFFFFF"/>
                </a:highlight>
                <a:latin typeface="noto sans" panose="020B0502040504020204" pitchFamily="34" charset="0"/>
              </a:rPr>
              <a:t>The only true requirement is the pure intention of both people involved. </a:t>
            </a:r>
          </a:p>
          <a:p>
            <a:pPr marL="0" marR="0">
              <a:lnSpc>
                <a:spcPct val="107000"/>
              </a:lnSpc>
              <a:spcBef>
                <a:spcPts val="0"/>
              </a:spcBef>
              <a:spcAft>
                <a:spcPts val="800"/>
              </a:spcAft>
            </a:pPr>
            <a:r>
              <a:rPr lang="en-US" b="0" i="0" dirty="0">
                <a:solidFill>
                  <a:srgbClr val="030000"/>
                </a:solidFill>
                <a:effectLst/>
                <a:highlight>
                  <a:srgbClr val="FFFFFF"/>
                </a:highlight>
                <a:latin typeface="noto sans" panose="020B0502040504020204" pitchFamily="34" charset="0"/>
              </a:rPr>
              <a:t>Now as Kundalini Yoga teachers you’re going to want to use your judgement and make sure the students have the discipline to practice Venus Kriyas. They’re a more advanced practice. The experience is more intense through the polairities of the masculine &amp; feminine energies. You don’t want to create an entire class using Venus Kriyas, you can add one along with a Kundalini Yoga Kriya.  </a:t>
            </a:r>
          </a:p>
          <a:p>
            <a:pPr marL="0" marR="0">
              <a:lnSpc>
                <a:spcPct val="107000"/>
              </a:lnSpc>
              <a:spcBef>
                <a:spcPts val="0"/>
              </a:spcBef>
              <a:spcAft>
                <a:spcPts val="800"/>
              </a:spcAft>
            </a:pPr>
            <a:r>
              <a:rPr lang="en-US" b="0" i="0" dirty="0">
                <a:solidFill>
                  <a:srgbClr val="030000"/>
                </a:solidFill>
                <a:effectLst/>
                <a:highlight>
                  <a:srgbClr val="FFFFFF"/>
                </a:highlight>
                <a:latin typeface="noto sans" panose="020B0502040504020204" pitchFamily="34" charset="0"/>
              </a:rPr>
              <a:t>Workshops.</a:t>
            </a:r>
          </a:p>
          <a:p>
            <a:pPr marL="0" marR="0">
              <a:lnSpc>
                <a:spcPct val="107000"/>
              </a:lnSpc>
              <a:spcBef>
                <a:spcPts val="0"/>
              </a:spcBef>
              <a:spcAft>
                <a:spcPts val="800"/>
              </a:spcAft>
            </a:pPr>
            <a:endParaRPr lang="en-US" b="0" i="0" dirty="0">
              <a:solidFill>
                <a:srgbClr val="030000"/>
              </a:solidFill>
              <a:effectLst/>
              <a:highlight>
                <a:srgbClr val="FFFFFF"/>
              </a:highlight>
              <a:latin typeface="noto sans" panose="020B0502040504020204" pitchFamily="34" charset="0"/>
            </a:endParaRPr>
          </a:p>
          <a:p>
            <a:pPr algn="l"/>
            <a:r>
              <a:rPr lang="en-US" b="1" i="0" dirty="0">
                <a:solidFill>
                  <a:srgbClr val="030000"/>
                </a:solidFill>
                <a:effectLst/>
                <a:highlight>
                  <a:srgbClr val="FFFFFF"/>
                </a:highlight>
                <a:latin typeface="noto serif tc"/>
              </a:rPr>
              <a:t>Guidelines for Practice</a:t>
            </a:r>
            <a:endParaRPr lang="en-US" b="0" i="0" dirty="0">
              <a:solidFill>
                <a:srgbClr val="030000"/>
              </a:solidFill>
              <a:effectLst/>
              <a:highlight>
                <a:srgbClr val="FFFFFF"/>
              </a:highlight>
              <a:latin typeface="noto serif tc"/>
            </a:endParaRPr>
          </a:p>
          <a:p>
            <a:pPr algn="l">
              <a:buFont typeface="Arial" panose="020B0604020202020204" pitchFamily="34" charset="0"/>
              <a:buChar char="•"/>
            </a:pPr>
            <a:r>
              <a:rPr lang="en-US" b="0" i="0" dirty="0">
                <a:solidFill>
                  <a:srgbClr val="030000"/>
                </a:solidFill>
                <a:effectLst/>
                <a:highlight>
                  <a:srgbClr val="FFFFFF"/>
                </a:highlight>
                <a:latin typeface="noto sans" panose="020B0502040504020204" pitchFamily="34" charset="0"/>
              </a:rPr>
              <a:t>Sit down, facing your partner.</a:t>
            </a:r>
          </a:p>
          <a:p>
            <a:pPr algn="l">
              <a:buFont typeface="Arial" panose="020B0604020202020204" pitchFamily="34" charset="0"/>
              <a:buChar char="•"/>
            </a:pPr>
            <a:r>
              <a:rPr lang="en-US" b="0" i="0" dirty="0">
                <a:solidFill>
                  <a:srgbClr val="030000"/>
                </a:solidFill>
                <a:effectLst/>
                <a:highlight>
                  <a:srgbClr val="FFFFFF"/>
                </a:highlight>
                <a:latin typeface="noto sans" panose="020B0502040504020204" pitchFamily="34" charset="0"/>
              </a:rPr>
              <a:t>Tune in with the Adi Mantra: </a:t>
            </a:r>
            <a:r>
              <a:rPr lang="en-US" b="0" i="1" dirty="0">
                <a:solidFill>
                  <a:srgbClr val="030000"/>
                </a:solidFill>
                <a:effectLst/>
                <a:highlight>
                  <a:srgbClr val="FFFFFF"/>
                </a:highlight>
                <a:latin typeface="noto sans" panose="020B0502040504020204" pitchFamily="34" charset="0"/>
              </a:rPr>
              <a:t>Ong Namo Guru Dev Namo. </a:t>
            </a:r>
            <a:endParaRPr lang="en-US" b="0" i="0" dirty="0">
              <a:solidFill>
                <a:srgbClr val="030000"/>
              </a:solidFill>
              <a:effectLst/>
              <a:highlight>
                <a:srgbClr val="FFFFFF"/>
              </a:highlight>
              <a:latin typeface="noto sans" panose="020B0502040504020204" pitchFamily="34" charset="0"/>
            </a:endParaRPr>
          </a:p>
          <a:p>
            <a:pPr algn="l">
              <a:buFont typeface="Arial" panose="020B0604020202020204" pitchFamily="34" charset="0"/>
              <a:buChar char="•"/>
            </a:pPr>
            <a:r>
              <a:rPr lang="en-US" b="0" i="0" dirty="0">
                <a:solidFill>
                  <a:srgbClr val="030000"/>
                </a:solidFill>
                <a:effectLst/>
                <a:highlight>
                  <a:srgbClr val="FFFFFF"/>
                </a:highlight>
                <a:latin typeface="noto sans" panose="020B0502040504020204" pitchFamily="34" charset="0"/>
              </a:rPr>
              <a:t>With your hands at the heart, look to your partner and bow to one another.</a:t>
            </a:r>
          </a:p>
          <a:p>
            <a:pPr algn="l">
              <a:buFont typeface="Arial" panose="020B0604020202020204" pitchFamily="34" charset="0"/>
              <a:buChar char="•"/>
            </a:pPr>
            <a:r>
              <a:rPr lang="en-US" b="0" i="0" dirty="0">
                <a:solidFill>
                  <a:srgbClr val="030000"/>
                </a:solidFill>
                <a:effectLst/>
                <a:highlight>
                  <a:srgbClr val="FFFFFF"/>
                </a:highlight>
                <a:latin typeface="noto sans" panose="020B0502040504020204" pitchFamily="34" charset="0"/>
              </a:rPr>
              <a:t>Clarify the intention: Venus Kriyas are practiced from a state of elevation, to uplift the relationships and the polarities to a high vibration. </a:t>
            </a:r>
          </a:p>
          <a:p>
            <a:pPr algn="l">
              <a:buFont typeface="Arial" panose="020B0604020202020204" pitchFamily="34" charset="0"/>
              <a:buChar char="•"/>
            </a:pPr>
            <a:r>
              <a:rPr lang="en-US" b="1" i="0" dirty="0">
                <a:solidFill>
                  <a:srgbClr val="030000"/>
                </a:solidFill>
                <a:effectLst/>
                <a:highlight>
                  <a:srgbClr val="FFFFFF"/>
                </a:highlight>
                <a:latin typeface="noto sans" panose="020B0502040504020204" pitchFamily="34" charset="0"/>
              </a:rPr>
              <a:t>Limit the exercise to 3 minutes, always. </a:t>
            </a:r>
            <a:r>
              <a:rPr lang="en-US" b="0" i="0" dirty="0">
                <a:solidFill>
                  <a:srgbClr val="030000"/>
                </a:solidFill>
                <a:effectLst/>
                <a:highlight>
                  <a:srgbClr val="FFFFFF"/>
                </a:highlight>
                <a:latin typeface="noto sans" panose="020B0502040504020204" pitchFamily="34" charset="0"/>
              </a:rPr>
              <a:t>Only 1-2 Venus Kriyas should be practiced within a 1-hour period.</a:t>
            </a:r>
          </a:p>
          <a:p>
            <a:pPr algn="l">
              <a:buFont typeface="Arial" panose="020B0604020202020204" pitchFamily="34" charset="0"/>
              <a:buChar char="•"/>
            </a:pPr>
            <a:r>
              <a:rPr lang="en-US" b="0" i="0" dirty="0">
                <a:solidFill>
                  <a:srgbClr val="030000"/>
                </a:solidFill>
                <a:effectLst/>
                <a:highlight>
                  <a:srgbClr val="FFFFFF"/>
                </a:highlight>
                <a:latin typeface="noto sans" panose="020B0502040504020204" pitchFamily="34" charset="0"/>
              </a:rPr>
              <a:t>Upon completion of a Venus Kriya, put your palms together at the heart center, say "Sat Nam" (acknowledging the truth in each other), and thank your partner. Relax completely.</a:t>
            </a: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7</a:t>
            </a:fld>
            <a:endParaRPr lang="en-US" dirty="0"/>
          </a:p>
        </p:txBody>
      </p:sp>
    </p:spTree>
    <p:extLst>
      <p:ext uri="{BB962C8B-B14F-4D97-AF65-F5344CB8AC3E}">
        <p14:creationId xmlns:p14="http://schemas.microsoft.com/office/powerpoint/2010/main" val="1289442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Dristhis: Gaze Points: Meditation Focus for the Eyes PAGE 135</a:t>
            </a:r>
          </a:p>
          <a:p>
            <a:r>
              <a:rPr lang="en-US" u="sng" dirty="0"/>
              <a:t>Brow Point (Third Eye Point)</a:t>
            </a:r>
          </a:p>
          <a:p>
            <a:endParaRPr lang="en-US" dirty="0"/>
          </a:p>
          <a:p>
            <a:r>
              <a:rPr lang="en-US" dirty="0"/>
              <a:t>This is our default gaze in Kundalini Yoga. To practice, close your eyes and lift your gaze to the brow point. Your focus will be at the center of the forehead, just above the eyebrows, about a quarter of an inch above the root of your nose and the same distance inside your skull. The eyes are closed, and you are turning your attention inward. This part of the forehead corresponds to the Sixth, or Ajna Chakra.</a:t>
            </a:r>
          </a:p>
          <a:p>
            <a:endParaRPr lang="en-US" dirty="0"/>
          </a:p>
          <a:p>
            <a:r>
              <a:rPr lang="en-US" dirty="0"/>
              <a:t>Stimulates the pituitary gland and shushmana (central channel of the spine)</a:t>
            </a:r>
          </a:p>
          <a:p>
            <a:r>
              <a:rPr lang="en-US" dirty="0"/>
              <a:t>Develops intuition</a:t>
            </a:r>
          </a:p>
          <a:p>
            <a:r>
              <a:rPr lang="en-US" dirty="0"/>
              <a:t> </a:t>
            </a:r>
          </a:p>
          <a:p>
            <a:r>
              <a:rPr lang="en-US" u="sng" dirty="0"/>
              <a:t>Tip of the Nose</a:t>
            </a:r>
          </a:p>
          <a:p>
            <a:endParaRPr lang="en-US" dirty="0"/>
          </a:p>
          <a:p>
            <a:r>
              <a:rPr lang="en-US" dirty="0"/>
              <a:t>To practice, open your eyes just enough to look at the tip of your nose. Do not cross your eyes. If you get a headache, relax the drishti and try again once the pain has subsided. This one takes some getting used to!</a:t>
            </a:r>
          </a:p>
          <a:p>
            <a:endParaRPr lang="en-US" dirty="0"/>
          </a:p>
          <a:p>
            <a:endParaRPr lang="en-US" dirty="0"/>
          </a:p>
          <a:p>
            <a:r>
              <a:rPr lang="en-US" dirty="0"/>
              <a:t>Whenever you meditate on the tip of the nose, the frontal lobe will become hard. </a:t>
            </a:r>
          </a:p>
          <a:p>
            <a:r>
              <a:rPr lang="en-US" dirty="0"/>
              <a:t>As you meditate more, it will become like lead. </a:t>
            </a:r>
          </a:p>
          <a:p>
            <a:r>
              <a:rPr lang="en-US" dirty="0"/>
              <a:t>Then one day it will not be like lead. It “breaks.” You will have intuition to see the unseen, know the unknown, and hear the unheard, and your life will not be the same as it is now.</a:t>
            </a:r>
          </a:p>
          <a:p>
            <a:endParaRPr lang="en-US" dirty="0"/>
          </a:p>
          <a:p>
            <a:r>
              <a:rPr lang="en-US" dirty="0"/>
              <a:t>This </a:t>
            </a:r>
            <a:r>
              <a:rPr lang="en-US" dirty="0" err="1"/>
              <a:t>dhristi</a:t>
            </a:r>
            <a:r>
              <a:rPr lang="en-US" dirty="0"/>
              <a:t> controls the mind, which is locked in a triangle. </a:t>
            </a:r>
          </a:p>
          <a:p>
            <a:r>
              <a:rPr lang="en-US" dirty="0"/>
              <a:t>When the optic nerve concentrates at the tip of the nose, the ida, pingala, then</a:t>
            </a:r>
          </a:p>
          <a:p>
            <a:r>
              <a:rPr lang="en-US" dirty="0" err="1"/>
              <a:t>sushmuna</a:t>
            </a:r>
            <a:r>
              <a:rPr lang="en-US" dirty="0"/>
              <a:t> achieve a center of balance.</a:t>
            </a:r>
          </a:p>
          <a:p>
            <a:endParaRPr lang="en-US" dirty="0"/>
          </a:p>
          <a:p>
            <a:r>
              <a:rPr lang="en-US" dirty="0"/>
              <a:t>Uplifting </a:t>
            </a:r>
          </a:p>
          <a:p>
            <a:r>
              <a:rPr lang="en-US" dirty="0"/>
              <a:t>Balances the ida, pingala, and shushmana nadis (left, right and central nerve channels of the spine).</a:t>
            </a:r>
          </a:p>
          <a:p>
            <a:r>
              <a:rPr lang="en-US" dirty="0"/>
              <a:t>Stimulates the pineal gland and frontal lobe of the brain</a:t>
            </a:r>
          </a:p>
          <a:p>
            <a:r>
              <a:rPr lang="en-US" dirty="0"/>
              <a:t>Creates new energy pathways and neural circuits in the brain</a:t>
            </a:r>
          </a:p>
          <a:p>
            <a:r>
              <a:rPr lang="en-US" dirty="0"/>
              <a:t> </a:t>
            </a:r>
          </a:p>
          <a:p>
            <a:r>
              <a:rPr lang="en-US" u="sng" dirty="0"/>
              <a:t>Tip of the Chin (Moon Center) both men &amp; women</a:t>
            </a:r>
          </a:p>
          <a:p>
            <a:endParaRPr lang="en-US" dirty="0"/>
          </a:p>
          <a:p>
            <a:r>
              <a:rPr lang="en-US" dirty="0"/>
              <a:t>Close your eyes and shift your focus down, to the center of the chin. This point of focus corresponds to the Moon Center. </a:t>
            </a:r>
          </a:p>
          <a:p>
            <a:endParaRPr lang="en-US" dirty="0"/>
          </a:p>
          <a:p>
            <a:r>
              <a:rPr lang="en-US" dirty="0"/>
              <a:t>Cooling and calming</a:t>
            </a:r>
          </a:p>
          <a:p>
            <a:r>
              <a:rPr lang="en-US" dirty="0"/>
              <a:t>Balances the emotions</a:t>
            </a:r>
          </a:p>
          <a:p>
            <a:r>
              <a:rPr lang="en-US" dirty="0"/>
              <a:t>Helps you to see yourself clearly</a:t>
            </a:r>
          </a:p>
          <a:p>
            <a:r>
              <a:rPr lang="en-US" dirty="0"/>
              <a:t> </a:t>
            </a:r>
          </a:p>
          <a:p>
            <a:r>
              <a:rPr lang="en-US" u="sng" dirty="0"/>
              <a:t>Top of the Head (Tenth Gate)</a:t>
            </a:r>
          </a:p>
          <a:p>
            <a:endParaRPr lang="en-US" dirty="0"/>
          </a:p>
          <a:p>
            <a:r>
              <a:rPr lang="en-US" dirty="0"/>
              <a:t>Close your eyes and focus at the very top of your skull, as if you had a sunroof on the top of your head and could see out of it. This area is the Crown Chakra, also called the Tenth Gate. Project from it. </a:t>
            </a:r>
          </a:p>
          <a:p>
            <a:endParaRPr lang="en-US" dirty="0"/>
          </a:p>
          <a:p>
            <a:r>
              <a:rPr lang="en-US" dirty="0"/>
              <a:t>Stimulates the pineal gland and the Crown Chakra</a:t>
            </a:r>
          </a:p>
          <a:p>
            <a:r>
              <a:rPr lang="en-US" dirty="0"/>
              <a:t>Creates a sense of expansiveness </a:t>
            </a:r>
          </a:p>
          <a:p>
            <a:r>
              <a:rPr lang="en-US" dirty="0"/>
              <a:t>Cultivates God Consciousness</a:t>
            </a:r>
          </a:p>
          <a:p>
            <a:r>
              <a:rPr lang="en-US" dirty="0"/>
              <a:t> </a:t>
            </a:r>
          </a:p>
          <a:p>
            <a:r>
              <a:rPr lang="en-US" u="sng" dirty="0"/>
              <a:t>1/10th Open, 9/10ths Closed</a:t>
            </a:r>
          </a:p>
          <a:p>
            <a:endParaRPr lang="en-US" dirty="0"/>
          </a:p>
          <a:p>
            <a:r>
              <a:rPr lang="en-US" dirty="0"/>
              <a:t>Close your eyes, and then open them 1/10th of the way, just enough to see out of them. </a:t>
            </a:r>
          </a:p>
          <a:p>
            <a:endParaRPr lang="en-US" dirty="0"/>
          </a:p>
          <a:p>
            <a:r>
              <a:rPr lang="en-US" dirty="0"/>
              <a:t>Stabilizes the optic nerve, minimizing sensory input which helps in meditation</a:t>
            </a:r>
          </a:p>
          <a:p>
            <a:r>
              <a:rPr lang="en-US" dirty="0"/>
              <a:t>Calms and develops intuition</a:t>
            </a:r>
          </a:p>
          <a:p>
            <a:r>
              <a:rPr lang="en-US" dirty="0"/>
              <a:t> </a:t>
            </a:r>
          </a:p>
          <a:p>
            <a:r>
              <a:rPr lang="en-US" dirty="0"/>
              <a:t>To Consider</a:t>
            </a:r>
          </a:p>
          <a:p>
            <a:r>
              <a:rPr lang="en-US" dirty="0"/>
              <a:t>The science of drishti, in terms of the practical benefits and the philosophical implication of practice, remains the same across yogic disciplines. But a few gaze points in Kundalini Yoga are unique to this practice, particularly the drishti at the tip of the chin and the tip of the nose.</a:t>
            </a:r>
          </a:p>
          <a:p>
            <a:endParaRPr lang="en-US" dirty="0"/>
          </a:p>
          <a:p>
            <a:r>
              <a:rPr lang="en-US" dirty="0"/>
              <a:t>Pituitary – Master gland intuition which commands all the other glands which regulate the level of our immune function, the quality of our emotions, and the flexibility and effectiveness of our actions. </a:t>
            </a:r>
          </a:p>
          <a:p>
            <a:endParaRPr lang="en-US" dirty="0"/>
          </a:p>
          <a:p>
            <a:r>
              <a:rPr lang="en-US" dirty="0"/>
              <a:t>Pineal - From the Third Eye to the pineal gland is the Golden Cord. When the pineal secretes as the kundalini heat is released, your pituitary acts as a radar, keeping the mind from negativity.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8</a:t>
            </a:fld>
            <a:endParaRPr lang="en-US" dirty="0"/>
          </a:p>
        </p:txBody>
      </p:sp>
    </p:spTree>
    <p:extLst>
      <p:ext uri="{BB962C8B-B14F-4D97-AF65-F5344CB8AC3E}">
        <p14:creationId xmlns:p14="http://schemas.microsoft.com/office/powerpoint/2010/main" val="3923339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kern="100" dirty="0">
                <a:solidFill>
                  <a:srgbClr val="FF0000"/>
                </a:solidFill>
                <a:effectLst/>
                <a:highlight>
                  <a:srgbClr val="FFFFFF"/>
                </a:highlight>
                <a:latin typeface="Noto Serif" panose="02020600060500020200" pitchFamily="18" charset="0"/>
                <a:ea typeface="Aptos" panose="020B0004020202020204" pitchFamily="34" charset="0"/>
                <a:cs typeface="Times New Roman" panose="02020603050405020304" pitchFamily="18" charset="0"/>
              </a:rPr>
              <a:t>In yogic practice, the hands are an energy map of our consciousness and health. Each area of the hand corresponds to a certain part of the body, as well as to different emotions and behaviors.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pPr>
            <a:r>
              <a:rPr lang="en-US" sz="1800" dirty="0">
                <a:solidFill>
                  <a:srgbClr val="FF0000"/>
                </a:solidFill>
                <a:effectLst/>
                <a:highlight>
                  <a:srgbClr val="FFFFFF"/>
                </a:highlight>
                <a:latin typeface="Noto Sans" panose="020B0502040504020204" pitchFamily="34" charset="0"/>
                <a:ea typeface="Times New Roman" panose="02020603050405020304" pitchFamily="18" charset="0"/>
              </a:rPr>
              <a:t>The yogis believe that hand positions formed during a kriya or meditation are a technique for communicating with the mind-body energy system. When we use these different movements, like curling, crossing, stretching, and touching the fingers and palms, we can communicate “talk” to the body and mind. This happens through stimulation of nerve endings and meridian points, and by guiding energy through specific channels. </a:t>
            </a:r>
          </a:p>
          <a:p>
            <a:pPr marL="0" marR="0">
              <a:spcBef>
                <a:spcPts val="0"/>
              </a:spcBef>
            </a:pP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kern="100" dirty="0">
                <a:solidFill>
                  <a:srgbClr val="FF0000"/>
                </a:solidFill>
                <a:effectLst/>
                <a:highlight>
                  <a:srgbClr val="FFFFFF"/>
                </a:highlight>
                <a:latin typeface="Noto Sans" panose="020B0502040504020204" pitchFamily="34" charset="0"/>
                <a:ea typeface="Aptos" panose="020B0004020202020204" pitchFamily="34" charset="0"/>
                <a:cs typeface="Times New Roman" panose="02020603050405020304" pitchFamily="18" charset="0"/>
              </a:rPr>
              <a:t>There’s many many mudras that can be formed that are used in Kundalini Yoga and other traditions. Mudras work in tandem with yoga kriyas and meditations to create precise outcomes, such as the calming of anxiety, to breaking an old habit, confronting anger over a past hurt, and processing our emotions.</a:t>
            </a:r>
            <a:r>
              <a:rPr lang="en-US" sz="1800" kern="100" baseline="30000" dirty="0">
                <a:solidFill>
                  <a:srgbClr val="FF0000"/>
                </a:solidFill>
                <a:effectLst/>
                <a:highlight>
                  <a:srgbClr val="FFFFFF"/>
                </a:highlight>
                <a:latin typeface="Noto Sans" panose="020B0502040504020204" pitchFamily="34" charset="0"/>
                <a:ea typeface="Aptos" panose="020B0004020202020204" pitchFamily="34" charset="0"/>
                <a:cs typeface="Times New Roman" panose="02020603050405020304" pitchFamily="18" charset="0"/>
              </a:rPr>
              <a:t>1</a:t>
            </a:r>
            <a:r>
              <a:rPr lang="en-US" sz="1800" kern="100" dirty="0">
                <a:solidFill>
                  <a:srgbClr val="030000"/>
                </a:solidFill>
                <a:effectLst/>
                <a:highlight>
                  <a:srgbClr val="FFFFFF"/>
                </a:highlight>
                <a:latin typeface="Noto Sans" panose="020B0502040504020204" pitchFamily="34" charset="0"/>
                <a:ea typeface="Aptos" panose="020B0004020202020204" pitchFamily="34" charset="0"/>
                <a:cs typeface="Times New Roman" panose="02020603050405020304" pitchFamily="18" charset="0"/>
              </a:rPr>
              <a:t> (</a:t>
            </a:r>
            <a:r>
              <a:rPr lang="en-US" sz="1800" kern="0" dirty="0">
                <a:solidFill>
                  <a:srgbClr val="030000"/>
                </a:solidFill>
                <a:effectLst/>
                <a:highlight>
                  <a:srgbClr val="FFFFFF"/>
                </a:highlight>
                <a:latin typeface="Noto Sans" panose="020B0502040504020204" pitchFamily="34" charset="0"/>
                <a:ea typeface="Times New Roman" panose="02020603050405020304" pitchFamily="18" charset="0"/>
                <a:cs typeface="Times New Roman" panose="02020603050405020304" pitchFamily="18" charset="0"/>
              </a:rPr>
              <a:t>“</a:t>
            </a:r>
            <a:r>
              <a:rPr lang="en-US" sz="1800" u="sng" kern="0" dirty="0">
                <a:solidFill>
                  <a:srgbClr val="0000FF"/>
                </a:solidFill>
                <a:effectLst/>
                <a:highlight>
                  <a:srgbClr val="FFFFFF"/>
                </a:highlight>
                <a:latin typeface="Noto Sans" panose="020B0502040504020204" pitchFamily="34" charset="0"/>
                <a:ea typeface="Times New Roman" panose="02020603050405020304" pitchFamily="18" charset="0"/>
                <a:cs typeface="Times New Roman" panose="02020603050405020304" pitchFamily="18" charset="0"/>
                <a:hlinkClick r:id="rId3"/>
              </a:rPr>
              <a:t>Hand Pressure Points: Everything You Need to Know</a:t>
            </a:r>
            <a:r>
              <a:rPr lang="en-US" sz="1800" kern="0" dirty="0">
                <a:solidFill>
                  <a:srgbClr val="030000"/>
                </a:solidFill>
                <a:effectLst/>
                <a:highlight>
                  <a:srgbClr val="FFFFFF"/>
                </a:highlight>
                <a:latin typeface="Noto Sans" panose="020B0502040504020204" pitchFamily="34" charset="0"/>
                <a:ea typeface="Times New Roman" panose="02020603050405020304" pitchFamily="18" charset="0"/>
                <a:cs typeface="Times New Roman" panose="02020603050405020304" pitchFamily="18" charset="0"/>
              </a:rPr>
              <a:t>”. </a:t>
            </a:r>
            <a:r>
              <a:rPr lang="en-US" sz="1800" i="1" kern="0" dirty="0">
                <a:solidFill>
                  <a:srgbClr val="030000"/>
                </a:solidFill>
                <a:effectLst/>
                <a:highlight>
                  <a:srgbClr val="FFFFFF"/>
                </a:highlight>
                <a:latin typeface="Noto Sans" panose="020B0502040504020204" pitchFamily="34" charset="0"/>
                <a:ea typeface="Times New Roman" panose="02020603050405020304" pitchFamily="18" charset="0"/>
                <a:cs typeface="Times New Roman" panose="02020603050405020304" pitchFamily="18" charset="0"/>
              </a:rPr>
              <a:t>Medical News Today</a:t>
            </a:r>
            <a:r>
              <a:rPr lang="en-US" sz="1800" kern="0" dirty="0">
                <a:solidFill>
                  <a:srgbClr val="030000"/>
                </a:solidFill>
                <a:effectLst/>
                <a:highlight>
                  <a:srgbClr val="FFFFFF"/>
                </a:highlight>
                <a:latin typeface="Noto Sans" panose="020B0502040504020204" pitchFamily="34" charset="0"/>
                <a:ea typeface="Times New Roman" panose="02020603050405020304" pitchFamily="18" charset="0"/>
                <a:cs typeface="Times New Roman" panose="02020603050405020304" pitchFamily="18" charset="0"/>
              </a:rPr>
              <a:t>.)</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400"/>
              </a:spcAft>
            </a:pPr>
            <a:endParaRPr lang="en-US" sz="1800" b="1" kern="100" dirty="0">
              <a:solidFill>
                <a:srgbClr val="FF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400"/>
              </a:spcAft>
            </a:pPr>
            <a:r>
              <a:rPr lang="en-US" sz="1800" b="1" kern="100" dirty="0">
                <a:solidFill>
                  <a:srgbClr val="FF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Common Kundalini Yoga Mudras</a:t>
            </a:r>
            <a:endParaRPr lang="en-US" sz="1800" b="1" kern="100" dirty="0">
              <a:solidFill>
                <a:srgbClr val="0F4761"/>
              </a:solidFill>
              <a:effectLst/>
              <a:highlight>
                <a:srgbClr val="FFFFFF"/>
              </a:highligh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pPr>
            <a:r>
              <a:rPr lang="en-US" sz="1800" dirty="0">
                <a:solidFill>
                  <a:srgbClr val="FF0000"/>
                </a:solidFill>
                <a:effectLst/>
                <a:highlight>
                  <a:srgbClr val="FFFFFF"/>
                </a:highlight>
                <a:latin typeface="Noto Sans" panose="020B0502040504020204" pitchFamily="34" charset="0"/>
                <a:ea typeface="Times New Roman" panose="02020603050405020304" pitchFamily="18"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lnSpc>
                <a:spcPct val="107000"/>
              </a:lnSpc>
              <a:spcBef>
                <a:spcPts val="0"/>
              </a:spcBef>
              <a:spcAft>
                <a:spcPts val="200"/>
              </a:spcAft>
            </a:pP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pPr>
            <a:r>
              <a:rPr lang="en-US" sz="1800" dirty="0">
                <a:solidFill>
                  <a:srgbClr val="FF0000"/>
                </a:solidFill>
                <a:effectLst/>
                <a:highlight>
                  <a:srgbClr val="FFFFFF"/>
                </a:highlight>
                <a:latin typeface="Noto Sans" panose="020B0502040504020204" pitchFamily="34" charset="0"/>
                <a:ea typeface="Times New Roman" panose="02020603050405020304" pitchFamily="18"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pPr>
            <a:r>
              <a:rPr lang="en-US" sz="1800" dirty="0">
                <a:solidFill>
                  <a:srgbClr val="FF0000"/>
                </a:solidFill>
                <a:effectLst/>
                <a:highlight>
                  <a:srgbClr val="FFFFFF"/>
                </a:highlight>
                <a:latin typeface="Noto Sans" panose="020B0502040504020204" pitchFamily="34" charset="0"/>
                <a:ea typeface="Times New Roman" panose="02020603050405020304" pitchFamily="18"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pPr>
            <a:r>
              <a:rPr lang="en-US" sz="1800" dirty="0">
                <a:solidFill>
                  <a:srgbClr val="FF0000"/>
                </a:solidFill>
                <a:effectLst/>
                <a:highlight>
                  <a:srgbClr val="FFFFFF"/>
                </a:highlight>
                <a:latin typeface="Noto Sans" panose="020B0502040504020204" pitchFamily="34" charset="0"/>
                <a:ea typeface="Times New Roman" panose="02020603050405020304" pitchFamily="18"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a:spcBef>
                <a:spcPts val="0"/>
              </a:spcBef>
            </a:pPr>
            <a:r>
              <a:rPr lang="en-US" sz="1800" dirty="0">
                <a:solidFill>
                  <a:srgbClr val="FF0000"/>
                </a:solidFill>
                <a:effectLst/>
                <a:highlight>
                  <a:srgbClr val="FFFFFF"/>
                </a:highlight>
                <a:latin typeface="Noto Sans" panose="020B0502040504020204" pitchFamily="34" charset="0"/>
                <a:ea typeface="Times New Roman" panose="02020603050405020304" pitchFamily="18" charset="0"/>
              </a:rPr>
              <a:t> </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9</a:t>
            </a:fld>
            <a:endParaRPr lang="en-US" dirty="0"/>
          </a:p>
        </p:txBody>
      </p:sp>
    </p:spTree>
    <p:extLst>
      <p:ext uri="{BB962C8B-B14F-4D97-AF65-F5344CB8AC3E}">
        <p14:creationId xmlns:p14="http://schemas.microsoft.com/office/powerpoint/2010/main" val="560685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4/19/2024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4/19/2024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4/19/2024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4/19/2024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4/19/2024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4/19/2024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4/19/2024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4/19/2024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4/19/2024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20" y="1"/>
            <a:ext cx="12191980" cy="6858000"/>
          </a:xfrm>
          <a:prstGeom prst="rect">
            <a:avLst/>
          </a:prstGeom>
        </p:spPr>
      </p:pic>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1968500" y="2482828"/>
            <a:ext cx="9144000" cy="1641490"/>
          </a:xfrm>
        </p:spPr>
        <p:txBody>
          <a:bodyPr>
            <a:normAutofit/>
          </a:bodyPr>
          <a:lstStyle/>
          <a:p>
            <a:r>
              <a:rPr lang="en-US" sz="8000" dirty="0"/>
              <a:t>Intro to Mind &amp; Meditation</a:t>
            </a: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61F06B-8713-94EC-7AF6-183A45D79126}"/>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hand with a gesture of ok&#10;&#10;Description automatically generated with medium confidence">
            <a:extLst>
              <a:ext uri="{FF2B5EF4-FFF2-40B4-BE49-F238E27FC236}">
                <a16:creationId xmlns:a16="http://schemas.microsoft.com/office/drawing/2014/main" id="{19C8F431-14EE-346C-A11B-E20383D489FC}"/>
              </a:ext>
            </a:extLst>
          </p:cNvPr>
          <p:cNvPicPr>
            <a:picLocks noChangeAspect="1"/>
          </p:cNvPicPr>
          <p:nvPr/>
        </p:nvPicPr>
        <p:blipFill>
          <a:blip r:embed="rId4"/>
          <a:stretch>
            <a:fillRect/>
          </a:stretch>
        </p:blipFill>
        <p:spPr>
          <a:xfrm>
            <a:off x="639694" y="1929110"/>
            <a:ext cx="6358006" cy="4243090"/>
          </a:xfrm>
          <a:prstGeom prst="rect">
            <a:avLst/>
          </a:prstGeom>
        </p:spPr>
      </p:pic>
      <p:sp>
        <p:nvSpPr>
          <p:cNvPr id="5" name="TextBox 4">
            <a:extLst>
              <a:ext uri="{FF2B5EF4-FFF2-40B4-BE49-F238E27FC236}">
                <a16:creationId xmlns:a16="http://schemas.microsoft.com/office/drawing/2014/main" id="{F23F0852-00FA-BE99-4868-2675E4C37817}"/>
              </a:ext>
            </a:extLst>
          </p:cNvPr>
          <p:cNvSpPr txBox="1"/>
          <p:nvPr/>
        </p:nvSpPr>
        <p:spPr>
          <a:xfrm>
            <a:off x="1905000" y="525868"/>
            <a:ext cx="3149600" cy="707886"/>
          </a:xfrm>
          <a:prstGeom prst="rect">
            <a:avLst/>
          </a:prstGeom>
          <a:noFill/>
        </p:spPr>
        <p:txBody>
          <a:bodyPr wrap="square">
            <a:spAutoFit/>
          </a:bodyPr>
          <a:lstStyle/>
          <a:p>
            <a:r>
              <a:rPr lang="en-US" sz="4000" dirty="0"/>
              <a:t>Gyan Mudra </a:t>
            </a:r>
          </a:p>
        </p:txBody>
      </p:sp>
      <p:sp>
        <p:nvSpPr>
          <p:cNvPr id="6" name="TextBox 5">
            <a:extLst>
              <a:ext uri="{FF2B5EF4-FFF2-40B4-BE49-F238E27FC236}">
                <a16:creationId xmlns:a16="http://schemas.microsoft.com/office/drawing/2014/main" id="{35E65250-030C-F54F-15C8-5D8831353A28}"/>
              </a:ext>
            </a:extLst>
          </p:cNvPr>
          <p:cNvSpPr txBox="1"/>
          <p:nvPr/>
        </p:nvSpPr>
        <p:spPr>
          <a:xfrm>
            <a:off x="7505702" y="752811"/>
            <a:ext cx="4876798" cy="5078313"/>
          </a:xfrm>
          <a:prstGeom prst="rect">
            <a:avLst/>
          </a:prstGeom>
          <a:noFill/>
        </p:spPr>
        <p:txBody>
          <a:bodyPr wrap="square" rtlCol="0">
            <a:spAutoFit/>
          </a:bodyPr>
          <a:lstStyle/>
          <a:p>
            <a:r>
              <a:rPr lang="en-US" sz="3600" dirty="0"/>
              <a:t>Seal of Knowledge</a:t>
            </a:r>
          </a:p>
          <a:p>
            <a:endParaRPr lang="en-US" sz="3600" dirty="0"/>
          </a:p>
          <a:p>
            <a:r>
              <a:rPr lang="en-US" sz="3600" dirty="0"/>
              <a:t>Effect: Stimulates knowledge, wisdom, receptivity, and calmness.</a:t>
            </a:r>
          </a:p>
          <a:p>
            <a:endParaRPr lang="en-US" sz="3600" dirty="0"/>
          </a:p>
          <a:p>
            <a:r>
              <a:rPr lang="en-US" sz="3600" dirty="0"/>
              <a:t>Planet: Jupiter; expansion.</a:t>
            </a:r>
          </a:p>
        </p:txBody>
      </p:sp>
    </p:spTree>
    <p:extLst>
      <p:ext uri="{BB962C8B-B14F-4D97-AF65-F5344CB8AC3E}">
        <p14:creationId xmlns:p14="http://schemas.microsoft.com/office/powerpoint/2010/main" val="1849584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4277C2-A721-AD9C-7C71-AF4CF7795F22}"/>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descr="A close-up of a hand&#10;&#10;Description automatically generated">
            <a:extLst>
              <a:ext uri="{FF2B5EF4-FFF2-40B4-BE49-F238E27FC236}">
                <a16:creationId xmlns:a16="http://schemas.microsoft.com/office/drawing/2014/main" id="{A3887C0B-C7B7-F835-B1FA-CDF83E6D3B92}"/>
              </a:ext>
            </a:extLst>
          </p:cNvPr>
          <p:cNvPicPr>
            <a:picLocks noChangeAspect="1"/>
          </p:cNvPicPr>
          <p:nvPr/>
        </p:nvPicPr>
        <p:blipFill>
          <a:blip r:embed="rId4"/>
          <a:stretch>
            <a:fillRect/>
          </a:stretch>
        </p:blipFill>
        <p:spPr>
          <a:xfrm>
            <a:off x="638837" y="1866900"/>
            <a:ext cx="6435064" cy="4334098"/>
          </a:xfrm>
          <a:prstGeom prst="rect">
            <a:avLst/>
          </a:prstGeom>
        </p:spPr>
      </p:pic>
      <p:sp>
        <p:nvSpPr>
          <p:cNvPr id="5" name="TextBox 4">
            <a:extLst>
              <a:ext uri="{FF2B5EF4-FFF2-40B4-BE49-F238E27FC236}">
                <a16:creationId xmlns:a16="http://schemas.microsoft.com/office/drawing/2014/main" id="{D666C77D-A907-D9EC-C7D2-D40F1197D0CE}"/>
              </a:ext>
            </a:extLst>
          </p:cNvPr>
          <p:cNvSpPr txBox="1"/>
          <p:nvPr/>
        </p:nvSpPr>
        <p:spPr>
          <a:xfrm>
            <a:off x="2082800" y="431800"/>
            <a:ext cx="2986715" cy="707886"/>
          </a:xfrm>
          <a:prstGeom prst="rect">
            <a:avLst/>
          </a:prstGeom>
          <a:noFill/>
        </p:spPr>
        <p:txBody>
          <a:bodyPr wrap="none" rtlCol="0">
            <a:spAutoFit/>
          </a:bodyPr>
          <a:lstStyle/>
          <a:p>
            <a:r>
              <a:rPr lang="en-US" sz="4000" dirty="0"/>
              <a:t>Shuni Mudra </a:t>
            </a:r>
          </a:p>
        </p:txBody>
      </p:sp>
      <p:sp>
        <p:nvSpPr>
          <p:cNvPr id="6" name="TextBox 5">
            <a:extLst>
              <a:ext uri="{FF2B5EF4-FFF2-40B4-BE49-F238E27FC236}">
                <a16:creationId xmlns:a16="http://schemas.microsoft.com/office/drawing/2014/main" id="{0FD8890C-2A90-217F-840E-350E3209BB58}"/>
              </a:ext>
            </a:extLst>
          </p:cNvPr>
          <p:cNvSpPr txBox="1"/>
          <p:nvPr/>
        </p:nvSpPr>
        <p:spPr>
          <a:xfrm>
            <a:off x="7569199" y="469900"/>
            <a:ext cx="4546601" cy="6186309"/>
          </a:xfrm>
          <a:prstGeom prst="rect">
            <a:avLst/>
          </a:prstGeom>
          <a:noFill/>
        </p:spPr>
        <p:txBody>
          <a:bodyPr wrap="square" rtlCol="0">
            <a:spAutoFit/>
          </a:bodyPr>
          <a:lstStyle/>
          <a:p>
            <a:r>
              <a:rPr lang="en-US" sz="3600" dirty="0"/>
              <a:t>Seal of Patience</a:t>
            </a:r>
          </a:p>
          <a:p>
            <a:endParaRPr lang="en-US" sz="3600" dirty="0"/>
          </a:p>
          <a:p>
            <a:r>
              <a:rPr lang="en-US" sz="3600" dirty="0"/>
              <a:t>Effect: Promotes patience, discernment, and commitment.</a:t>
            </a:r>
          </a:p>
          <a:p>
            <a:endParaRPr lang="en-US" sz="3600" dirty="0"/>
          </a:p>
          <a:p>
            <a:r>
              <a:rPr lang="en-US" sz="3600" dirty="0"/>
              <a:t>Planet: Saturn; taskmaster, taking responsibility, and courage to hold to duty.</a:t>
            </a:r>
          </a:p>
        </p:txBody>
      </p:sp>
    </p:spTree>
    <p:extLst>
      <p:ext uri="{BB962C8B-B14F-4D97-AF65-F5344CB8AC3E}">
        <p14:creationId xmlns:p14="http://schemas.microsoft.com/office/powerpoint/2010/main" val="341163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0AF6FA-0E0E-A008-5A94-000789F3B0C0}"/>
              </a:ext>
            </a:extLst>
          </p:cNvPr>
          <p:cNvPicPr>
            <a:picLocks noChangeAspect="1"/>
          </p:cNvPicPr>
          <p:nvPr/>
        </p:nvPicPr>
        <p:blipFill>
          <a:blip r:embed="rId3"/>
          <a:stretch>
            <a:fillRect/>
          </a:stretch>
        </p:blipFill>
        <p:spPr>
          <a:xfrm>
            <a:off x="0" y="0"/>
            <a:ext cx="12192000" cy="6857999"/>
          </a:xfrm>
          <a:prstGeom prst="rect">
            <a:avLst/>
          </a:prstGeom>
        </p:spPr>
      </p:pic>
      <p:pic>
        <p:nvPicPr>
          <p:cNvPr id="5" name="Picture 4" descr="Close-up of a hand in a yoga pose&#10;&#10;Description automatically generated">
            <a:extLst>
              <a:ext uri="{FF2B5EF4-FFF2-40B4-BE49-F238E27FC236}">
                <a16:creationId xmlns:a16="http://schemas.microsoft.com/office/drawing/2014/main" id="{6EF297B1-D33C-1922-BB21-CA0F4370793B}"/>
              </a:ext>
            </a:extLst>
          </p:cNvPr>
          <p:cNvPicPr>
            <a:picLocks noChangeAspect="1"/>
          </p:cNvPicPr>
          <p:nvPr/>
        </p:nvPicPr>
        <p:blipFill>
          <a:blip r:embed="rId4"/>
          <a:stretch>
            <a:fillRect/>
          </a:stretch>
        </p:blipFill>
        <p:spPr>
          <a:xfrm>
            <a:off x="609600" y="1909233"/>
            <a:ext cx="6477000" cy="4318000"/>
          </a:xfrm>
          <a:prstGeom prst="rect">
            <a:avLst/>
          </a:prstGeom>
        </p:spPr>
      </p:pic>
      <p:sp>
        <p:nvSpPr>
          <p:cNvPr id="6" name="TextBox 5">
            <a:extLst>
              <a:ext uri="{FF2B5EF4-FFF2-40B4-BE49-F238E27FC236}">
                <a16:creationId xmlns:a16="http://schemas.microsoft.com/office/drawing/2014/main" id="{DF0841BE-0C81-D47D-9D1E-78500DA39144}"/>
              </a:ext>
            </a:extLst>
          </p:cNvPr>
          <p:cNvSpPr txBox="1"/>
          <p:nvPr/>
        </p:nvSpPr>
        <p:spPr>
          <a:xfrm>
            <a:off x="7696200" y="-173912"/>
            <a:ext cx="4178300" cy="6555641"/>
          </a:xfrm>
          <a:prstGeom prst="rect">
            <a:avLst/>
          </a:prstGeom>
          <a:noFill/>
        </p:spPr>
        <p:txBody>
          <a:bodyPr wrap="square" rtlCol="0">
            <a:spAutoFit/>
          </a:bodyPr>
          <a:lstStyle/>
          <a:p>
            <a:endParaRPr lang="en-US" sz="3600" dirty="0"/>
          </a:p>
          <a:p>
            <a:r>
              <a:rPr lang="en-US" sz="3200" dirty="0"/>
              <a:t>Seal of Sun, Life</a:t>
            </a:r>
          </a:p>
          <a:p>
            <a:endParaRPr lang="en-US" sz="3200" dirty="0"/>
          </a:p>
          <a:p>
            <a:r>
              <a:rPr lang="en-US" sz="3200" dirty="0"/>
              <a:t>Effect: Revitalizing energy, nerve strength and good health</a:t>
            </a:r>
          </a:p>
          <a:p>
            <a:endParaRPr lang="en-US" sz="3200" dirty="0"/>
          </a:p>
          <a:p>
            <a:r>
              <a:rPr lang="en-US" sz="3200" dirty="0"/>
              <a:t>Planet: Sun; </a:t>
            </a:r>
          </a:p>
          <a:p>
            <a:r>
              <a:rPr lang="en-US" sz="3200" dirty="0"/>
              <a:t>energy , health, &amp; sexuality.</a:t>
            </a:r>
          </a:p>
          <a:p>
            <a:r>
              <a:rPr lang="en-US" sz="3200" dirty="0"/>
              <a:t>Uranus; Nerve strength, intuition &amp; change</a:t>
            </a:r>
          </a:p>
        </p:txBody>
      </p:sp>
      <p:sp>
        <p:nvSpPr>
          <p:cNvPr id="9" name="TextBox 8">
            <a:extLst>
              <a:ext uri="{FF2B5EF4-FFF2-40B4-BE49-F238E27FC236}">
                <a16:creationId xmlns:a16="http://schemas.microsoft.com/office/drawing/2014/main" id="{2D0B6116-8DE9-FF59-E815-02D60043D8DA}"/>
              </a:ext>
            </a:extLst>
          </p:cNvPr>
          <p:cNvSpPr txBox="1"/>
          <p:nvPr/>
        </p:nvSpPr>
        <p:spPr>
          <a:xfrm>
            <a:off x="2082800" y="347758"/>
            <a:ext cx="2870200" cy="707886"/>
          </a:xfrm>
          <a:prstGeom prst="rect">
            <a:avLst/>
          </a:prstGeom>
          <a:noFill/>
        </p:spPr>
        <p:txBody>
          <a:bodyPr wrap="square">
            <a:spAutoFit/>
          </a:bodyPr>
          <a:lstStyle/>
          <a:p>
            <a:r>
              <a:rPr lang="en-US" sz="4000" dirty="0"/>
              <a:t>Surya Mudra </a:t>
            </a:r>
          </a:p>
        </p:txBody>
      </p:sp>
    </p:spTree>
    <p:extLst>
      <p:ext uri="{BB962C8B-B14F-4D97-AF65-F5344CB8AC3E}">
        <p14:creationId xmlns:p14="http://schemas.microsoft.com/office/powerpoint/2010/main" val="399582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FD5954-B352-6D56-7DC6-CBD4C2D9142A}"/>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close-up of a hand&#10;&#10;Description automatically generated">
            <a:extLst>
              <a:ext uri="{FF2B5EF4-FFF2-40B4-BE49-F238E27FC236}">
                <a16:creationId xmlns:a16="http://schemas.microsoft.com/office/drawing/2014/main" id="{403F11F0-E68A-4F27-6E8C-9BA5485433DC}"/>
              </a:ext>
            </a:extLst>
          </p:cNvPr>
          <p:cNvPicPr>
            <a:picLocks noChangeAspect="1"/>
          </p:cNvPicPr>
          <p:nvPr/>
        </p:nvPicPr>
        <p:blipFill>
          <a:blip r:embed="rId4"/>
          <a:stretch>
            <a:fillRect/>
          </a:stretch>
        </p:blipFill>
        <p:spPr>
          <a:xfrm>
            <a:off x="635000" y="1841500"/>
            <a:ext cx="6337300" cy="4305299"/>
          </a:xfrm>
          <a:prstGeom prst="rect">
            <a:avLst/>
          </a:prstGeom>
        </p:spPr>
      </p:pic>
      <p:sp>
        <p:nvSpPr>
          <p:cNvPr id="4" name="TextBox 3">
            <a:extLst>
              <a:ext uri="{FF2B5EF4-FFF2-40B4-BE49-F238E27FC236}">
                <a16:creationId xmlns:a16="http://schemas.microsoft.com/office/drawing/2014/main" id="{801BE202-9747-8655-D9AB-BF399EB45746}"/>
              </a:ext>
            </a:extLst>
          </p:cNvPr>
          <p:cNvSpPr txBox="1"/>
          <p:nvPr/>
        </p:nvSpPr>
        <p:spPr>
          <a:xfrm>
            <a:off x="1663700" y="357258"/>
            <a:ext cx="3284874" cy="707886"/>
          </a:xfrm>
          <a:prstGeom prst="rect">
            <a:avLst/>
          </a:prstGeom>
          <a:noFill/>
        </p:spPr>
        <p:txBody>
          <a:bodyPr wrap="none" rtlCol="0">
            <a:spAutoFit/>
          </a:bodyPr>
          <a:lstStyle/>
          <a:p>
            <a:r>
              <a:rPr lang="en-US" sz="4000" dirty="0"/>
              <a:t>Buddhi Mudra </a:t>
            </a:r>
          </a:p>
        </p:txBody>
      </p:sp>
      <p:sp>
        <p:nvSpPr>
          <p:cNvPr id="5" name="TextBox 4">
            <a:extLst>
              <a:ext uri="{FF2B5EF4-FFF2-40B4-BE49-F238E27FC236}">
                <a16:creationId xmlns:a16="http://schemas.microsoft.com/office/drawing/2014/main" id="{788C9DCA-DFAC-3E66-E3D2-A963021129E3}"/>
              </a:ext>
            </a:extLst>
          </p:cNvPr>
          <p:cNvSpPr txBox="1"/>
          <p:nvPr/>
        </p:nvSpPr>
        <p:spPr>
          <a:xfrm>
            <a:off x="7459328" y="637599"/>
            <a:ext cx="4592972" cy="5509200"/>
          </a:xfrm>
          <a:prstGeom prst="rect">
            <a:avLst/>
          </a:prstGeom>
          <a:noFill/>
        </p:spPr>
        <p:txBody>
          <a:bodyPr wrap="square" rtlCol="0">
            <a:spAutoFit/>
          </a:bodyPr>
          <a:lstStyle/>
          <a:p>
            <a:r>
              <a:rPr lang="en-US" sz="3200" dirty="0"/>
              <a:t>Seal of Mental Clarity</a:t>
            </a:r>
          </a:p>
          <a:p>
            <a:endParaRPr lang="en-US" sz="3200" dirty="0"/>
          </a:p>
          <a:p>
            <a:r>
              <a:rPr lang="en-US" sz="3200" dirty="0"/>
              <a:t>Effect: Creates capacity to clearly and intuitively communicate, stimulates psychic development.</a:t>
            </a:r>
          </a:p>
          <a:p>
            <a:endParaRPr lang="en-US" sz="3200" dirty="0"/>
          </a:p>
          <a:p>
            <a:r>
              <a:rPr lang="en-US" sz="3200" dirty="0"/>
              <a:t>Planet: Mercury; quickness, mental powers of communication.</a:t>
            </a:r>
          </a:p>
          <a:p>
            <a:r>
              <a:rPr lang="en-US" sz="3200" dirty="0"/>
              <a:t> </a:t>
            </a:r>
          </a:p>
        </p:txBody>
      </p:sp>
    </p:spTree>
    <p:extLst>
      <p:ext uri="{BB962C8B-B14F-4D97-AF65-F5344CB8AC3E}">
        <p14:creationId xmlns:p14="http://schemas.microsoft.com/office/powerpoint/2010/main" val="2687094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3272C1-4278-EA40-F4FC-73F9F5D0FAEF}"/>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Close-up of a person's hands folded together&#10;&#10;Description automatically generated">
            <a:extLst>
              <a:ext uri="{FF2B5EF4-FFF2-40B4-BE49-F238E27FC236}">
                <a16:creationId xmlns:a16="http://schemas.microsoft.com/office/drawing/2014/main" id="{3E9DD6B8-3DC3-20CE-28AA-C7DC92B7474A}"/>
              </a:ext>
            </a:extLst>
          </p:cNvPr>
          <p:cNvPicPr>
            <a:picLocks noChangeAspect="1"/>
          </p:cNvPicPr>
          <p:nvPr/>
        </p:nvPicPr>
        <p:blipFill>
          <a:blip r:embed="rId4"/>
          <a:stretch>
            <a:fillRect/>
          </a:stretch>
        </p:blipFill>
        <p:spPr>
          <a:xfrm>
            <a:off x="631824" y="1854200"/>
            <a:ext cx="6353175" cy="4325937"/>
          </a:xfrm>
          <a:prstGeom prst="rect">
            <a:avLst/>
          </a:prstGeom>
        </p:spPr>
      </p:pic>
      <p:sp>
        <p:nvSpPr>
          <p:cNvPr id="5" name="TextBox 4">
            <a:extLst>
              <a:ext uri="{FF2B5EF4-FFF2-40B4-BE49-F238E27FC236}">
                <a16:creationId xmlns:a16="http://schemas.microsoft.com/office/drawing/2014/main" id="{577DD13C-C9D7-69C5-9CE4-A446F0B911F0}"/>
              </a:ext>
            </a:extLst>
          </p:cNvPr>
          <p:cNvSpPr txBox="1"/>
          <p:nvPr/>
        </p:nvSpPr>
        <p:spPr>
          <a:xfrm>
            <a:off x="7607300" y="181957"/>
            <a:ext cx="4305300" cy="6494085"/>
          </a:xfrm>
          <a:prstGeom prst="rect">
            <a:avLst/>
          </a:prstGeom>
          <a:noFill/>
        </p:spPr>
        <p:txBody>
          <a:bodyPr wrap="square" rtlCol="0">
            <a:spAutoFit/>
          </a:bodyPr>
          <a:lstStyle/>
          <a:p>
            <a:r>
              <a:rPr lang="en-US" sz="3200" dirty="0"/>
              <a:t>Prayer Pose</a:t>
            </a:r>
          </a:p>
          <a:p>
            <a:endParaRPr lang="en-US" sz="3200" dirty="0"/>
          </a:p>
          <a:p>
            <a:r>
              <a:rPr lang="en-US" sz="3200" dirty="0"/>
              <a:t>Effect: Neutralizes the positive side of the body (right, sun, masculine) with the negative side (left, moon, feminine).</a:t>
            </a:r>
          </a:p>
          <a:p>
            <a:endParaRPr lang="en-US" sz="3200" dirty="0"/>
          </a:p>
          <a:p>
            <a:r>
              <a:rPr lang="en-US" sz="3200" dirty="0"/>
              <a:t>Neutralizes the positive and negative polarities of the electromagnetic field and creates a neutral space. </a:t>
            </a:r>
          </a:p>
        </p:txBody>
      </p:sp>
      <p:sp>
        <p:nvSpPr>
          <p:cNvPr id="6" name="TextBox 5">
            <a:extLst>
              <a:ext uri="{FF2B5EF4-FFF2-40B4-BE49-F238E27FC236}">
                <a16:creationId xmlns:a16="http://schemas.microsoft.com/office/drawing/2014/main" id="{28536054-E11C-26AF-5D81-FE185432E648}"/>
              </a:ext>
            </a:extLst>
          </p:cNvPr>
          <p:cNvSpPr txBox="1"/>
          <p:nvPr/>
        </p:nvSpPr>
        <p:spPr>
          <a:xfrm>
            <a:off x="1841500" y="495300"/>
            <a:ext cx="3336170" cy="707886"/>
          </a:xfrm>
          <a:prstGeom prst="rect">
            <a:avLst/>
          </a:prstGeom>
          <a:noFill/>
        </p:spPr>
        <p:txBody>
          <a:bodyPr wrap="square" rtlCol="0">
            <a:spAutoFit/>
          </a:bodyPr>
          <a:lstStyle/>
          <a:p>
            <a:r>
              <a:rPr lang="en-US" sz="4000" dirty="0"/>
              <a:t>Pranam Mudra</a:t>
            </a:r>
          </a:p>
        </p:txBody>
      </p:sp>
    </p:spTree>
    <p:extLst>
      <p:ext uri="{BB962C8B-B14F-4D97-AF65-F5344CB8AC3E}">
        <p14:creationId xmlns:p14="http://schemas.microsoft.com/office/powerpoint/2010/main" val="2785626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AD518D-076D-A9DB-00DD-FE1172A11147}"/>
              </a:ext>
            </a:extLst>
          </p:cNvPr>
          <p:cNvPicPr>
            <a:picLocks noChangeAspect="1"/>
          </p:cNvPicPr>
          <p:nvPr/>
        </p:nvPicPr>
        <p:blipFill>
          <a:blip r:embed="rId3"/>
          <a:stretch>
            <a:fillRect/>
          </a:stretch>
        </p:blipFill>
        <p:spPr>
          <a:xfrm>
            <a:off x="0" y="0"/>
            <a:ext cx="12192000" cy="6857999"/>
          </a:xfrm>
          <a:prstGeom prst="rect">
            <a:avLst/>
          </a:prstGeom>
        </p:spPr>
      </p:pic>
      <p:pic>
        <p:nvPicPr>
          <p:cNvPr id="5" name="Picture 4" descr="A close-up of a hand&#10;&#10;Description automatically generated">
            <a:extLst>
              <a:ext uri="{FF2B5EF4-FFF2-40B4-BE49-F238E27FC236}">
                <a16:creationId xmlns:a16="http://schemas.microsoft.com/office/drawing/2014/main" id="{C0D30383-E1A1-C68E-6E68-14A200A66DE1}"/>
              </a:ext>
            </a:extLst>
          </p:cNvPr>
          <p:cNvPicPr>
            <a:picLocks noChangeAspect="1"/>
          </p:cNvPicPr>
          <p:nvPr/>
        </p:nvPicPr>
        <p:blipFill>
          <a:blip r:embed="rId4"/>
          <a:stretch>
            <a:fillRect/>
          </a:stretch>
        </p:blipFill>
        <p:spPr>
          <a:xfrm>
            <a:off x="2114550" y="2971799"/>
            <a:ext cx="7962900" cy="3721101"/>
          </a:xfrm>
          <a:prstGeom prst="rect">
            <a:avLst/>
          </a:prstGeom>
        </p:spPr>
      </p:pic>
      <p:sp>
        <p:nvSpPr>
          <p:cNvPr id="6" name="TextBox 5">
            <a:extLst>
              <a:ext uri="{FF2B5EF4-FFF2-40B4-BE49-F238E27FC236}">
                <a16:creationId xmlns:a16="http://schemas.microsoft.com/office/drawing/2014/main" id="{64E48BB2-3B1D-6DA2-1B4B-62DEABDAD30E}"/>
              </a:ext>
            </a:extLst>
          </p:cNvPr>
          <p:cNvSpPr txBox="1"/>
          <p:nvPr/>
        </p:nvSpPr>
        <p:spPr>
          <a:xfrm>
            <a:off x="4673600" y="165100"/>
            <a:ext cx="2593146" cy="707886"/>
          </a:xfrm>
          <a:prstGeom prst="rect">
            <a:avLst/>
          </a:prstGeom>
          <a:noFill/>
        </p:spPr>
        <p:txBody>
          <a:bodyPr wrap="none" rtlCol="0">
            <a:spAutoFit/>
          </a:bodyPr>
          <a:lstStyle/>
          <a:p>
            <a:r>
              <a:rPr lang="en-US" sz="4000" dirty="0"/>
              <a:t>Venus Lock</a:t>
            </a:r>
          </a:p>
        </p:txBody>
      </p:sp>
      <p:sp>
        <p:nvSpPr>
          <p:cNvPr id="7" name="TextBox 6">
            <a:extLst>
              <a:ext uri="{FF2B5EF4-FFF2-40B4-BE49-F238E27FC236}">
                <a16:creationId xmlns:a16="http://schemas.microsoft.com/office/drawing/2014/main" id="{04DBB858-ED09-385E-1D15-3D894D6CE7DD}"/>
              </a:ext>
            </a:extLst>
          </p:cNvPr>
          <p:cNvSpPr txBox="1"/>
          <p:nvPr/>
        </p:nvSpPr>
        <p:spPr>
          <a:xfrm>
            <a:off x="558801" y="1014452"/>
            <a:ext cx="5054599" cy="1815882"/>
          </a:xfrm>
          <a:prstGeom prst="rect">
            <a:avLst/>
          </a:prstGeom>
          <a:noFill/>
        </p:spPr>
        <p:txBody>
          <a:bodyPr wrap="square" rtlCol="0">
            <a:spAutoFit/>
          </a:bodyPr>
          <a:lstStyle/>
          <a:p>
            <a:r>
              <a:rPr lang="en-US" sz="2800" dirty="0"/>
              <a:t>Effect: Channels sexual energy, promotes glandular balance and the ability to concentrate.</a:t>
            </a:r>
          </a:p>
          <a:p>
            <a:endParaRPr lang="en-US" sz="2800" dirty="0"/>
          </a:p>
        </p:txBody>
      </p:sp>
      <p:sp>
        <p:nvSpPr>
          <p:cNvPr id="8" name="TextBox 7">
            <a:extLst>
              <a:ext uri="{FF2B5EF4-FFF2-40B4-BE49-F238E27FC236}">
                <a16:creationId xmlns:a16="http://schemas.microsoft.com/office/drawing/2014/main" id="{8C443F60-2FB8-58E2-51B1-46F2AC4F1634}"/>
              </a:ext>
            </a:extLst>
          </p:cNvPr>
          <p:cNvSpPr txBox="1"/>
          <p:nvPr/>
        </p:nvSpPr>
        <p:spPr>
          <a:xfrm>
            <a:off x="6781802" y="872986"/>
            <a:ext cx="5365090" cy="1815882"/>
          </a:xfrm>
          <a:prstGeom prst="rect">
            <a:avLst/>
          </a:prstGeom>
          <a:noFill/>
        </p:spPr>
        <p:txBody>
          <a:bodyPr wrap="square" rtlCol="0">
            <a:spAutoFit/>
          </a:bodyPr>
          <a:lstStyle/>
          <a:p>
            <a:r>
              <a:rPr lang="en-US" sz="2800" dirty="0"/>
              <a:t>Planet: The mounds at the base </a:t>
            </a:r>
          </a:p>
          <a:p>
            <a:r>
              <a:rPr lang="en-US" sz="2800" dirty="0"/>
              <a:t>of the thumbs represent Venus; sensuality and sexuality. The thumb represents the ego.</a:t>
            </a:r>
          </a:p>
        </p:txBody>
      </p:sp>
    </p:spTree>
    <p:extLst>
      <p:ext uri="{BB962C8B-B14F-4D97-AF65-F5344CB8AC3E}">
        <p14:creationId xmlns:p14="http://schemas.microsoft.com/office/powerpoint/2010/main" val="1667356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3C474B-BCAD-D8FF-F141-5761B0505BD2}"/>
              </a:ext>
            </a:extLst>
          </p:cNvPr>
          <p:cNvPicPr>
            <a:picLocks noChangeAspect="1"/>
          </p:cNvPicPr>
          <p:nvPr/>
        </p:nvPicPr>
        <p:blipFill>
          <a:blip r:embed="rId3"/>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8376203E-978F-1E90-FC8F-B3B3615DCBD6}"/>
              </a:ext>
            </a:extLst>
          </p:cNvPr>
          <p:cNvSpPr txBox="1"/>
          <p:nvPr/>
        </p:nvSpPr>
        <p:spPr>
          <a:xfrm>
            <a:off x="393700" y="911086"/>
            <a:ext cx="11418344" cy="5632311"/>
          </a:xfrm>
          <a:prstGeom prst="rect">
            <a:avLst/>
          </a:prstGeom>
          <a:noFill/>
        </p:spPr>
        <p:txBody>
          <a:bodyPr wrap="square" rtlCol="0">
            <a:spAutoFit/>
          </a:bodyPr>
          <a:lstStyle/>
          <a:p>
            <a:r>
              <a:rPr lang="en-US" sz="2000" u="sng" dirty="0"/>
              <a:t>3 minutes</a:t>
            </a:r>
            <a:r>
              <a:rPr lang="en-US" sz="2000" dirty="0"/>
              <a:t>:   Affects your circulation, blood chemistry and stability of the blood. The increased blood 				      circulations begins, distributing enhanced neuroendocrine secretions throughout the body.</a:t>
            </a:r>
          </a:p>
          <a:p>
            <a:endParaRPr lang="en-US" sz="2000" dirty="0"/>
          </a:p>
          <a:p>
            <a:r>
              <a:rPr lang="en-US" sz="2000" u="sng" dirty="0"/>
              <a:t>7 minutes</a:t>
            </a:r>
            <a:r>
              <a:rPr lang="en-US" sz="2000" dirty="0"/>
              <a:t>:   Brain patterns start to shift from the static of beta waves, to calmer alpha waves and ultimately 		      to deep relaxing delta waves. Simultaneously, the magnetic force surrounding the body 				      increases in strength.</a:t>
            </a:r>
          </a:p>
          <a:p>
            <a:endParaRPr lang="en-US" sz="2000" dirty="0"/>
          </a:p>
          <a:p>
            <a:r>
              <a:rPr lang="en-US" sz="2000" u="sng" dirty="0"/>
              <a:t>11 minutes</a:t>
            </a:r>
            <a:r>
              <a:rPr lang="en-US" sz="2000" dirty="0"/>
              <a:t>: The pituitary gland, glandular system and the nerves start to learn and change. The    				       sympathetic and parasympathetic nervous systems begin to accommodate the increased 			       energy.</a:t>
            </a:r>
          </a:p>
          <a:p>
            <a:endParaRPr lang="en-US" sz="2000" dirty="0"/>
          </a:p>
          <a:p>
            <a:r>
              <a:rPr lang="en-US" sz="2000" u="sng" dirty="0"/>
              <a:t>22 minutes</a:t>
            </a:r>
            <a:r>
              <a:rPr lang="en-US" sz="2000" dirty="0"/>
              <a:t>: Anxiety producing thoughts in the subconscious begin to clear. Your three minds (negative, 			       positive, and neutral) start to work together so your mental integration changes. 22 is the 		                infinite number of longing and gives mastery of the mental realm.</a:t>
            </a:r>
          </a:p>
          <a:p>
            <a:endParaRPr lang="en-US" sz="2000" dirty="0"/>
          </a:p>
          <a:p>
            <a:r>
              <a:rPr lang="en-US" sz="2000" u="sng" dirty="0"/>
              <a:t>31 minutes</a:t>
            </a:r>
            <a:r>
              <a:rPr lang="en-US" sz="2000" dirty="0"/>
              <a:t>: Affects your whole mind and your aura. Endocrinological balance is achieved, as is balance of 			       the chakras of the ethereal body. This balance persists throughout the day, and is reflected by 		       changes in moods and behavior.</a:t>
            </a:r>
          </a:p>
        </p:txBody>
      </p:sp>
      <p:sp>
        <p:nvSpPr>
          <p:cNvPr id="4" name="TextBox 3">
            <a:extLst>
              <a:ext uri="{FF2B5EF4-FFF2-40B4-BE49-F238E27FC236}">
                <a16:creationId xmlns:a16="http://schemas.microsoft.com/office/drawing/2014/main" id="{D38070F8-3CAD-B831-1BC2-86E5A4F2EE79}"/>
              </a:ext>
            </a:extLst>
          </p:cNvPr>
          <p:cNvSpPr txBox="1"/>
          <p:nvPr/>
        </p:nvSpPr>
        <p:spPr>
          <a:xfrm>
            <a:off x="4279900" y="203200"/>
            <a:ext cx="3203313" cy="707886"/>
          </a:xfrm>
          <a:prstGeom prst="rect">
            <a:avLst/>
          </a:prstGeom>
          <a:noFill/>
        </p:spPr>
        <p:txBody>
          <a:bodyPr wrap="none" rtlCol="0">
            <a:spAutoFit/>
          </a:bodyPr>
          <a:lstStyle/>
          <a:p>
            <a:r>
              <a:rPr lang="en-US" sz="4000" dirty="0"/>
              <a:t>Sacred Timing</a:t>
            </a:r>
          </a:p>
        </p:txBody>
      </p:sp>
    </p:spTree>
    <p:extLst>
      <p:ext uri="{BB962C8B-B14F-4D97-AF65-F5344CB8AC3E}">
        <p14:creationId xmlns:p14="http://schemas.microsoft.com/office/powerpoint/2010/main" val="2755026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866BC-0F0A-74FF-7711-D87B390B493B}"/>
              </a:ext>
            </a:extLst>
          </p:cNvPr>
          <p:cNvPicPr>
            <a:picLocks noChangeAspect="1"/>
          </p:cNvPicPr>
          <p:nvPr/>
        </p:nvPicPr>
        <p:blipFill>
          <a:blip r:embed="rId3"/>
          <a:stretch>
            <a:fillRect/>
          </a:stretch>
        </p:blipFill>
        <p:spPr>
          <a:xfrm>
            <a:off x="0" y="0"/>
            <a:ext cx="12192000" cy="6857999"/>
          </a:xfrm>
          <a:prstGeom prst="rect">
            <a:avLst/>
          </a:prstGeom>
        </p:spPr>
      </p:pic>
      <p:sp>
        <p:nvSpPr>
          <p:cNvPr id="2" name="TextBox 1">
            <a:extLst>
              <a:ext uri="{FF2B5EF4-FFF2-40B4-BE49-F238E27FC236}">
                <a16:creationId xmlns:a16="http://schemas.microsoft.com/office/drawing/2014/main" id="{4B36DB6A-7B3B-1ADA-82C5-B54BE3342371}"/>
              </a:ext>
            </a:extLst>
          </p:cNvPr>
          <p:cNvSpPr txBox="1"/>
          <p:nvPr/>
        </p:nvSpPr>
        <p:spPr>
          <a:xfrm>
            <a:off x="223196" y="549613"/>
            <a:ext cx="11531600" cy="5632311"/>
          </a:xfrm>
          <a:prstGeom prst="rect">
            <a:avLst/>
          </a:prstGeom>
          <a:noFill/>
        </p:spPr>
        <p:txBody>
          <a:bodyPr wrap="square" rtlCol="0">
            <a:spAutoFit/>
          </a:bodyPr>
          <a:lstStyle/>
          <a:p>
            <a:r>
              <a:rPr lang="en-US" sz="2400" u="sng" dirty="0"/>
              <a:t>40 days</a:t>
            </a:r>
            <a:r>
              <a:rPr lang="en-US" sz="2400" dirty="0"/>
              <a:t>:     Helps to break negative habits that block you from the expansion 			  			       possible through the Kriya or mantra, if done 40 days straight in a row</a:t>
            </a:r>
          </a:p>
          <a:p>
            <a:endParaRPr lang="en-US" sz="2400" dirty="0"/>
          </a:p>
          <a:p>
            <a:r>
              <a:rPr lang="en-US" sz="2400" u="sng" dirty="0"/>
              <a:t>90 days</a:t>
            </a:r>
            <a:r>
              <a:rPr lang="en-US" sz="2400" dirty="0"/>
              <a:t>:     When you practice the Kriya or mantra for 90 days straight it will   			   			       establish a new habit in your conscious and subconscious mind. It 	will change 		       you in a very deep way.</a:t>
            </a:r>
          </a:p>
          <a:p>
            <a:endParaRPr lang="en-US" sz="2400" dirty="0"/>
          </a:p>
          <a:p>
            <a:r>
              <a:rPr lang="en-US" sz="2400" u="sng" dirty="0"/>
              <a:t>120 days</a:t>
            </a:r>
            <a:r>
              <a:rPr lang="en-US" sz="2400" dirty="0"/>
              <a:t>: 	When you commit to practice the Kriya or mantra for 120 days 				   			without skipping a day it will confirm the new habit of 							   			consciousness. The positive benefits of the Kriya get integrated 				   			permanently into your psyche.</a:t>
            </a:r>
          </a:p>
          <a:p>
            <a:endParaRPr lang="en-US" sz="2400" dirty="0"/>
          </a:p>
          <a:p>
            <a:r>
              <a:rPr lang="en-US" sz="2400" u="sng" dirty="0"/>
              <a:t>1000 days</a:t>
            </a:r>
            <a:r>
              <a:rPr lang="en-US" sz="2400" dirty="0"/>
              <a:t>: This will allow you to master the new habit of consciousness that the 						Kriya or mantra has promised. No matter what the challenge, you can call on 			this new habit to serve you.</a:t>
            </a:r>
          </a:p>
        </p:txBody>
      </p:sp>
    </p:spTree>
    <p:extLst>
      <p:ext uri="{BB962C8B-B14F-4D97-AF65-F5344CB8AC3E}">
        <p14:creationId xmlns:p14="http://schemas.microsoft.com/office/powerpoint/2010/main" val="1200203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0" y="1"/>
            <a:ext cx="12191980" cy="6858000"/>
          </a:xfrm>
          <a:prstGeom prst="rect">
            <a:avLst/>
          </a:prstGeom>
        </p:spPr>
      </p:pic>
      <p:pic>
        <p:nvPicPr>
          <p:cNvPr id="10" name="Content Placeholder 9" descr="A drawing of a person sitting cross legged">
            <a:extLst>
              <a:ext uri="{FF2B5EF4-FFF2-40B4-BE49-F238E27FC236}">
                <a16:creationId xmlns:a16="http://schemas.microsoft.com/office/drawing/2014/main" id="{DC8B394D-1365-1505-B94B-A1D2B1E5AADE}"/>
              </a:ext>
            </a:extLst>
          </p:cNvPr>
          <p:cNvPicPr>
            <a:picLocks noGrp="1" noChangeAspect="1"/>
          </p:cNvPicPr>
          <p:nvPr>
            <p:ph idx="1"/>
          </p:nvPr>
        </p:nvPicPr>
        <p:blipFill>
          <a:blip r:embed="rId5"/>
          <a:stretch>
            <a:fillRect/>
          </a:stretch>
        </p:blipFill>
        <p:spPr>
          <a:xfrm>
            <a:off x="3810632" y="1253331"/>
            <a:ext cx="4370711" cy="4351338"/>
          </a:xfrm>
        </p:spPr>
      </p:pic>
    </p:spTree>
    <p:extLst>
      <p:ext uri="{BB962C8B-B14F-4D97-AF65-F5344CB8AC3E}">
        <p14:creationId xmlns:p14="http://schemas.microsoft.com/office/powerpoint/2010/main" val="2692957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8C389D-E4F9-C4C8-E192-E6BDF8590CF9}"/>
              </a:ext>
            </a:extLst>
          </p:cNvPr>
          <p:cNvPicPr>
            <a:picLocks noChangeAspect="1"/>
          </p:cNvPicPr>
          <p:nvPr/>
        </p:nvPicPr>
        <p:blipFill>
          <a:blip r:embed="rId3"/>
          <a:stretch>
            <a:fillRect/>
          </a:stretch>
        </p:blipFill>
        <p:spPr>
          <a:xfrm>
            <a:off x="0" y="0"/>
            <a:ext cx="12192000" cy="6857999"/>
          </a:xfrm>
          <a:prstGeom prst="rect">
            <a:avLst/>
          </a:prstGeom>
        </p:spPr>
      </p:pic>
      <p:pic>
        <p:nvPicPr>
          <p:cNvPr id="14" name="Content Placeholder 13">
            <a:extLst>
              <a:ext uri="{FF2B5EF4-FFF2-40B4-BE49-F238E27FC236}">
                <a16:creationId xmlns:a16="http://schemas.microsoft.com/office/drawing/2014/main" id="{E087D7FF-CD72-7AE0-D933-80197CE51063}"/>
              </a:ext>
            </a:extLst>
          </p:cNvPr>
          <p:cNvPicPr>
            <a:picLocks noGrp="1" noChangeAspect="1"/>
          </p:cNvPicPr>
          <p:nvPr>
            <p:ph idx="1"/>
          </p:nvPr>
        </p:nvPicPr>
        <p:blipFill>
          <a:blip r:embed="rId4"/>
          <a:stretch>
            <a:fillRect/>
          </a:stretch>
        </p:blipFill>
        <p:spPr>
          <a:xfrm>
            <a:off x="660525" y="877920"/>
            <a:ext cx="4800079" cy="5162348"/>
          </a:xfrm>
        </p:spPr>
      </p:pic>
      <p:sp>
        <p:nvSpPr>
          <p:cNvPr id="22" name="TextBox 21">
            <a:extLst>
              <a:ext uri="{FF2B5EF4-FFF2-40B4-BE49-F238E27FC236}">
                <a16:creationId xmlns:a16="http://schemas.microsoft.com/office/drawing/2014/main" id="{204B919C-4A30-DF23-D1EA-7477F28AA3ED}"/>
              </a:ext>
            </a:extLst>
          </p:cNvPr>
          <p:cNvSpPr txBox="1"/>
          <p:nvPr/>
        </p:nvSpPr>
        <p:spPr>
          <a:xfrm>
            <a:off x="5347441" y="170034"/>
            <a:ext cx="1345240" cy="707886"/>
          </a:xfrm>
          <a:prstGeom prst="rect">
            <a:avLst/>
          </a:prstGeom>
          <a:noFill/>
        </p:spPr>
        <p:txBody>
          <a:bodyPr wrap="none" rtlCol="0">
            <a:spAutoFit/>
          </a:bodyPr>
          <a:lstStyle/>
          <a:p>
            <a:r>
              <a:rPr lang="en-US" sz="4000" dirty="0"/>
              <a:t>Gong</a:t>
            </a:r>
          </a:p>
        </p:txBody>
      </p:sp>
      <p:sp>
        <p:nvSpPr>
          <p:cNvPr id="3" name="TextBox 2">
            <a:extLst>
              <a:ext uri="{FF2B5EF4-FFF2-40B4-BE49-F238E27FC236}">
                <a16:creationId xmlns:a16="http://schemas.microsoft.com/office/drawing/2014/main" id="{AFA8D080-E01E-1283-41C4-3F5F5A3416DE}"/>
              </a:ext>
            </a:extLst>
          </p:cNvPr>
          <p:cNvSpPr txBox="1"/>
          <p:nvPr/>
        </p:nvSpPr>
        <p:spPr>
          <a:xfrm>
            <a:off x="7118078" y="989238"/>
            <a:ext cx="3666112" cy="5601533"/>
          </a:xfrm>
          <a:prstGeom prst="rect">
            <a:avLst/>
          </a:prstGeom>
          <a:noFill/>
        </p:spPr>
        <p:txBody>
          <a:bodyPr wrap="square">
            <a:spAutoFit/>
          </a:bodyPr>
          <a:lstStyle/>
          <a:p>
            <a:pPr algn="ctr"/>
            <a:r>
              <a:rPr lang="en-US" sz="2400" dirty="0"/>
              <a:t>Ad </a:t>
            </a:r>
            <a:r>
              <a:rPr lang="en-US" sz="2400" dirty="0" err="1"/>
              <a:t>Gurey</a:t>
            </a:r>
            <a:endParaRPr lang="en-US" sz="2400" dirty="0"/>
          </a:p>
          <a:p>
            <a:pPr algn="ctr"/>
            <a:r>
              <a:rPr lang="en-US" sz="2400" dirty="0" err="1"/>
              <a:t>Jugad</a:t>
            </a:r>
            <a:r>
              <a:rPr lang="en-US" sz="2400" dirty="0"/>
              <a:t> </a:t>
            </a:r>
            <a:r>
              <a:rPr lang="en-US" sz="2400" dirty="0" err="1"/>
              <a:t>Gurey</a:t>
            </a:r>
            <a:r>
              <a:rPr lang="en-US" sz="2400" dirty="0"/>
              <a:t> </a:t>
            </a:r>
          </a:p>
          <a:p>
            <a:pPr algn="ctr"/>
            <a:r>
              <a:rPr lang="en-US" sz="2400" dirty="0"/>
              <a:t>Sat </a:t>
            </a:r>
            <a:r>
              <a:rPr lang="en-US" sz="2400" dirty="0" err="1"/>
              <a:t>Gurey</a:t>
            </a:r>
            <a:r>
              <a:rPr lang="en-US" sz="2400" dirty="0"/>
              <a:t> Nameh</a:t>
            </a:r>
          </a:p>
          <a:p>
            <a:pPr algn="ctr"/>
            <a:r>
              <a:rPr lang="en-US" sz="2400" dirty="0"/>
              <a:t>Siri Guru Dev A Nameh</a:t>
            </a:r>
          </a:p>
          <a:p>
            <a:pPr algn="ctr"/>
            <a:endParaRPr lang="en-US" sz="1100" dirty="0"/>
          </a:p>
          <a:p>
            <a:pPr algn="ctr"/>
            <a:endParaRPr lang="en-US" sz="2400" dirty="0"/>
          </a:p>
          <a:p>
            <a:pPr algn="ctr"/>
            <a:r>
              <a:rPr lang="en-US" sz="2400" dirty="0"/>
              <a:t>Ong Namo</a:t>
            </a:r>
          </a:p>
          <a:p>
            <a:pPr algn="ctr"/>
            <a:r>
              <a:rPr lang="en-US" sz="2400" dirty="0"/>
              <a:t>Guru Dev Namo</a:t>
            </a:r>
          </a:p>
          <a:p>
            <a:pPr algn="ctr"/>
            <a:endParaRPr lang="en-US" sz="1100" dirty="0"/>
          </a:p>
          <a:p>
            <a:pPr algn="ctr"/>
            <a:endParaRPr lang="en-US" sz="2400" dirty="0"/>
          </a:p>
          <a:p>
            <a:pPr algn="ctr"/>
            <a:r>
              <a:rPr lang="en-US" sz="2400" dirty="0"/>
              <a:t>Ad Such </a:t>
            </a:r>
          </a:p>
          <a:p>
            <a:pPr algn="ctr"/>
            <a:r>
              <a:rPr lang="en-US" sz="2400" dirty="0" err="1"/>
              <a:t>Jugad</a:t>
            </a:r>
            <a:r>
              <a:rPr lang="en-US" sz="2400" dirty="0"/>
              <a:t> Such  </a:t>
            </a:r>
          </a:p>
          <a:p>
            <a:pPr algn="ctr"/>
            <a:r>
              <a:rPr lang="en-US" sz="2400" dirty="0" err="1"/>
              <a:t>Haibhee</a:t>
            </a:r>
            <a:r>
              <a:rPr lang="en-US" sz="2400" dirty="0"/>
              <a:t> Such</a:t>
            </a:r>
          </a:p>
          <a:p>
            <a:pPr algn="ctr"/>
            <a:r>
              <a:rPr lang="en-US" sz="2400" dirty="0"/>
              <a:t>Nanak </a:t>
            </a:r>
            <a:r>
              <a:rPr lang="en-US" sz="2400" dirty="0" err="1"/>
              <a:t>Hosee</a:t>
            </a:r>
            <a:r>
              <a:rPr lang="en-US" sz="2400" dirty="0"/>
              <a:t> </a:t>
            </a:r>
            <a:r>
              <a:rPr lang="en-US" sz="2400" dirty="0" err="1"/>
              <a:t>Bhee</a:t>
            </a:r>
            <a:r>
              <a:rPr lang="en-US" sz="2400" dirty="0"/>
              <a:t> Such</a:t>
            </a:r>
          </a:p>
          <a:p>
            <a:pPr algn="ctr"/>
            <a:endParaRPr lang="en-US" sz="2400" dirty="0"/>
          </a:p>
          <a:p>
            <a:pPr algn="ctr"/>
            <a:endParaRPr lang="en-US" sz="2400" dirty="0"/>
          </a:p>
        </p:txBody>
      </p:sp>
      <p:sp>
        <p:nvSpPr>
          <p:cNvPr id="6" name="TextBox 5">
            <a:extLst>
              <a:ext uri="{FF2B5EF4-FFF2-40B4-BE49-F238E27FC236}">
                <a16:creationId xmlns:a16="http://schemas.microsoft.com/office/drawing/2014/main" id="{63C3BD52-959D-5940-6663-7AB36C794106}"/>
              </a:ext>
            </a:extLst>
          </p:cNvPr>
          <p:cNvSpPr txBox="1"/>
          <p:nvPr/>
        </p:nvSpPr>
        <p:spPr>
          <a:xfrm>
            <a:off x="6692681" y="6318634"/>
            <a:ext cx="4825295" cy="369332"/>
          </a:xfrm>
          <a:prstGeom prst="rect">
            <a:avLst/>
          </a:prstGeom>
          <a:noFill/>
        </p:spPr>
        <p:txBody>
          <a:bodyPr wrap="none" rtlCol="0">
            <a:spAutoFit/>
          </a:bodyPr>
          <a:lstStyle/>
          <a:p>
            <a:r>
              <a:rPr lang="en-US" dirty="0"/>
              <a:t>The Art of the Gong in Kundalini Yoga Meditation</a:t>
            </a:r>
          </a:p>
        </p:txBody>
      </p:sp>
    </p:spTree>
    <p:extLst>
      <p:ext uri="{BB962C8B-B14F-4D97-AF65-F5344CB8AC3E}">
        <p14:creationId xmlns:p14="http://schemas.microsoft.com/office/powerpoint/2010/main" val="955505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F7CDA-556B-35CF-7C07-52E76C3A5AF4}"/>
              </a:ext>
            </a:extLst>
          </p:cNvPr>
          <p:cNvPicPr>
            <a:picLocks noChangeAspect="1"/>
          </p:cNvPicPr>
          <p:nvPr/>
        </p:nvPicPr>
        <p:blipFill>
          <a:blip r:embed="rId3"/>
          <a:stretch>
            <a:fillRect/>
          </a:stretch>
        </p:blipFill>
        <p:spPr>
          <a:xfrm>
            <a:off x="0" y="0"/>
            <a:ext cx="12192000" cy="6857999"/>
          </a:xfrm>
          <a:prstGeom prst="rect">
            <a:avLst/>
          </a:prstGeom>
        </p:spPr>
      </p:pic>
      <p:pic>
        <p:nvPicPr>
          <p:cNvPr id="6" name="Content Placeholder 5" descr="A drawing of a drum&#10;&#10;Description automatically generated">
            <a:extLst>
              <a:ext uri="{FF2B5EF4-FFF2-40B4-BE49-F238E27FC236}">
                <a16:creationId xmlns:a16="http://schemas.microsoft.com/office/drawing/2014/main" id="{056CC18B-B89D-3A13-433A-B2F5F1100F0E}"/>
              </a:ext>
            </a:extLst>
          </p:cNvPr>
          <p:cNvPicPr>
            <a:picLocks noGrp="1" noChangeAspect="1"/>
          </p:cNvPicPr>
          <p:nvPr>
            <p:ph idx="1"/>
          </p:nvPr>
        </p:nvPicPr>
        <p:blipFill>
          <a:blip r:embed="rId4"/>
          <a:stretch>
            <a:fillRect/>
          </a:stretch>
        </p:blipFill>
        <p:spPr>
          <a:xfrm>
            <a:off x="746524" y="773621"/>
            <a:ext cx="4728990" cy="5310756"/>
          </a:xfrm>
        </p:spPr>
      </p:pic>
      <p:pic>
        <p:nvPicPr>
          <p:cNvPr id="14" name="Picture 13" descr="A drawing of a person sitting in a prison cell&#10;&#10;Description automatically generated">
            <a:extLst>
              <a:ext uri="{FF2B5EF4-FFF2-40B4-BE49-F238E27FC236}">
                <a16:creationId xmlns:a16="http://schemas.microsoft.com/office/drawing/2014/main" id="{47C109A4-FB33-50AA-D59D-7D6460F0D4D4}"/>
              </a:ext>
            </a:extLst>
          </p:cNvPr>
          <p:cNvPicPr>
            <a:picLocks noChangeAspect="1"/>
          </p:cNvPicPr>
          <p:nvPr/>
        </p:nvPicPr>
        <p:blipFill>
          <a:blip r:embed="rId5"/>
          <a:stretch>
            <a:fillRect/>
          </a:stretch>
        </p:blipFill>
        <p:spPr>
          <a:xfrm>
            <a:off x="6716486" y="785244"/>
            <a:ext cx="4728990" cy="5310756"/>
          </a:xfrm>
          <a:prstGeom prst="rect">
            <a:avLst/>
          </a:prstGeom>
        </p:spPr>
      </p:pic>
    </p:spTree>
    <p:extLst>
      <p:ext uri="{BB962C8B-B14F-4D97-AF65-F5344CB8AC3E}">
        <p14:creationId xmlns:p14="http://schemas.microsoft.com/office/powerpoint/2010/main" val="1804506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3980B1-B8DF-8049-FFB8-B987D61B2DE2}"/>
              </a:ext>
            </a:extLst>
          </p:cNvPr>
          <p:cNvPicPr>
            <a:picLocks noChangeAspect="1"/>
          </p:cNvPicPr>
          <p:nvPr/>
        </p:nvPicPr>
        <p:blipFill>
          <a:blip r:embed="rId3"/>
          <a:stretch>
            <a:fillRect/>
          </a:stretch>
        </p:blipFill>
        <p:spPr>
          <a:xfrm>
            <a:off x="0" y="0"/>
            <a:ext cx="12192000" cy="6857999"/>
          </a:xfrm>
          <a:prstGeom prst="rect">
            <a:avLst/>
          </a:prstGeom>
        </p:spPr>
      </p:pic>
      <p:pic>
        <p:nvPicPr>
          <p:cNvPr id="5" name="Content Placeholder 4" descr="A person with her arms raised in the air&#10;&#10;Description automatically generated">
            <a:extLst>
              <a:ext uri="{FF2B5EF4-FFF2-40B4-BE49-F238E27FC236}">
                <a16:creationId xmlns:a16="http://schemas.microsoft.com/office/drawing/2014/main" id="{339587AB-D91C-6F1E-04EC-8EC2DE4B816A}"/>
              </a:ext>
            </a:extLst>
          </p:cNvPr>
          <p:cNvPicPr>
            <a:picLocks noGrp="1" noChangeAspect="1"/>
          </p:cNvPicPr>
          <p:nvPr>
            <p:ph idx="1"/>
          </p:nvPr>
        </p:nvPicPr>
        <p:blipFill>
          <a:blip r:embed="rId4"/>
          <a:stretch>
            <a:fillRect/>
          </a:stretch>
        </p:blipFill>
        <p:spPr>
          <a:xfrm>
            <a:off x="4152264" y="1667005"/>
            <a:ext cx="3597085" cy="4648123"/>
          </a:xfrm>
        </p:spPr>
      </p:pic>
      <p:sp>
        <p:nvSpPr>
          <p:cNvPr id="7" name="TextBox 6">
            <a:extLst>
              <a:ext uri="{FF2B5EF4-FFF2-40B4-BE49-F238E27FC236}">
                <a16:creationId xmlns:a16="http://schemas.microsoft.com/office/drawing/2014/main" id="{AE4687D9-5F11-9C14-0B91-53479528B5AB}"/>
              </a:ext>
            </a:extLst>
          </p:cNvPr>
          <p:cNvSpPr txBox="1"/>
          <p:nvPr/>
        </p:nvSpPr>
        <p:spPr>
          <a:xfrm>
            <a:off x="3163440" y="416248"/>
            <a:ext cx="5574731" cy="707886"/>
          </a:xfrm>
          <a:prstGeom prst="rect">
            <a:avLst/>
          </a:prstGeom>
          <a:noFill/>
        </p:spPr>
        <p:txBody>
          <a:bodyPr wrap="none" rtlCol="0">
            <a:spAutoFit/>
          </a:bodyPr>
          <a:lstStyle/>
          <a:p>
            <a:r>
              <a:rPr lang="en-US" sz="4000" dirty="0"/>
              <a:t>Celestial Communication </a:t>
            </a:r>
          </a:p>
        </p:txBody>
      </p:sp>
    </p:spTree>
    <p:extLst>
      <p:ext uri="{BB962C8B-B14F-4D97-AF65-F5344CB8AC3E}">
        <p14:creationId xmlns:p14="http://schemas.microsoft.com/office/powerpoint/2010/main" val="154164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59312-BDAF-0A34-B9D8-E3D2B00DFA15}"/>
              </a:ext>
            </a:extLst>
          </p:cNvPr>
          <p:cNvPicPr>
            <a:picLocks noChangeAspect="1"/>
          </p:cNvPicPr>
          <p:nvPr/>
        </p:nvPicPr>
        <p:blipFill>
          <a:blip r:embed="rId3"/>
          <a:stretch>
            <a:fillRect/>
          </a:stretch>
        </p:blipFill>
        <p:spPr>
          <a:xfrm>
            <a:off x="0" y="0"/>
            <a:ext cx="12192000" cy="6857999"/>
          </a:xfrm>
          <a:prstGeom prst="rect">
            <a:avLst/>
          </a:prstGeom>
        </p:spPr>
      </p:pic>
      <p:pic>
        <p:nvPicPr>
          <p:cNvPr id="14" name="Content Placeholder 13">
            <a:extLst>
              <a:ext uri="{FF2B5EF4-FFF2-40B4-BE49-F238E27FC236}">
                <a16:creationId xmlns:a16="http://schemas.microsoft.com/office/drawing/2014/main" id="{6FFD9E03-1FC5-B509-5FA5-DDEDC21249CE}"/>
              </a:ext>
            </a:extLst>
          </p:cNvPr>
          <p:cNvPicPr>
            <a:picLocks noGrp="1" noChangeAspect="1"/>
          </p:cNvPicPr>
          <p:nvPr>
            <p:ph idx="1"/>
          </p:nvPr>
        </p:nvPicPr>
        <p:blipFill>
          <a:blip r:embed="rId4"/>
          <a:srcRect/>
          <a:stretch/>
        </p:blipFill>
        <p:spPr>
          <a:xfrm rot="5400000">
            <a:off x="471701" y="1407514"/>
            <a:ext cx="5492262" cy="4807459"/>
          </a:xfrm>
        </p:spPr>
      </p:pic>
      <p:sp>
        <p:nvSpPr>
          <p:cNvPr id="15" name="TextBox 14">
            <a:extLst>
              <a:ext uri="{FF2B5EF4-FFF2-40B4-BE49-F238E27FC236}">
                <a16:creationId xmlns:a16="http://schemas.microsoft.com/office/drawing/2014/main" id="{1A620271-B9E7-9339-A44C-8F77CD206047}"/>
              </a:ext>
            </a:extLst>
          </p:cNvPr>
          <p:cNvSpPr txBox="1"/>
          <p:nvPr/>
        </p:nvSpPr>
        <p:spPr>
          <a:xfrm>
            <a:off x="5035463" y="300625"/>
            <a:ext cx="1435008" cy="707886"/>
          </a:xfrm>
          <a:prstGeom prst="rect">
            <a:avLst/>
          </a:prstGeom>
          <a:noFill/>
        </p:spPr>
        <p:txBody>
          <a:bodyPr wrap="none" rtlCol="0">
            <a:spAutoFit/>
          </a:bodyPr>
          <a:lstStyle/>
          <a:p>
            <a:r>
              <a:rPr lang="en-US" sz="4000" dirty="0"/>
              <a:t>Malas</a:t>
            </a:r>
          </a:p>
        </p:txBody>
      </p:sp>
      <p:sp>
        <p:nvSpPr>
          <p:cNvPr id="2" name="TextBox 1">
            <a:extLst>
              <a:ext uri="{FF2B5EF4-FFF2-40B4-BE49-F238E27FC236}">
                <a16:creationId xmlns:a16="http://schemas.microsoft.com/office/drawing/2014/main" id="{6F506539-B9AF-2EA6-EF5B-5451C56D8669}"/>
              </a:ext>
            </a:extLst>
          </p:cNvPr>
          <p:cNvSpPr txBox="1"/>
          <p:nvPr/>
        </p:nvSpPr>
        <p:spPr>
          <a:xfrm>
            <a:off x="6784453" y="1419182"/>
            <a:ext cx="5094664" cy="4524315"/>
          </a:xfrm>
          <a:prstGeom prst="rect">
            <a:avLst/>
          </a:prstGeom>
          <a:noFill/>
        </p:spPr>
        <p:txBody>
          <a:bodyPr wrap="none" rtlCol="0">
            <a:spAutoFit/>
          </a:bodyPr>
          <a:lstStyle/>
          <a:p>
            <a:pPr algn="ctr"/>
            <a:r>
              <a:rPr lang="en-US" sz="2400" u="sng" dirty="0"/>
              <a:t>Index finger (Jupiter)</a:t>
            </a:r>
          </a:p>
          <a:p>
            <a:pPr algn="ctr"/>
            <a:r>
              <a:rPr lang="en-US" sz="2400" dirty="0"/>
              <a:t>wisdom, knowledge, and prosperity. </a:t>
            </a:r>
          </a:p>
          <a:p>
            <a:pPr algn="ctr"/>
            <a:endParaRPr lang="en-US" sz="2400" dirty="0"/>
          </a:p>
          <a:p>
            <a:pPr algn="ctr"/>
            <a:r>
              <a:rPr lang="en-US" sz="2400" u="sng" dirty="0"/>
              <a:t>Middle finger (Saturn)</a:t>
            </a:r>
          </a:p>
          <a:p>
            <a:pPr algn="ctr"/>
            <a:r>
              <a:rPr lang="en-US" sz="2400" dirty="0"/>
              <a:t>enhances patience. </a:t>
            </a:r>
          </a:p>
          <a:p>
            <a:pPr algn="ctr"/>
            <a:endParaRPr lang="en-US" sz="2400" dirty="0"/>
          </a:p>
          <a:p>
            <a:pPr algn="ctr"/>
            <a:r>
              <a:rPr lang="en-US" sz="2400" u="sng" dirty="0"/>
              <a:t>Ring finger (Sun)</a:t>
            </a:r>
          </a:p>
          <a:p>
            <a:pPr algn="ctr"/>
            <a:r>
              <a:rPr lang="en-US" sz="2400" dirty="0"/>
              <a:t>promotes health, vitality, </a:t>
            </a:r>
          </a:p>
          <a:p>
            <a:pPr algn="ctr"/>
            <a:r>
              <a:rPr lang="en-US" sz="2400" dirty="0"/>
              <a:t>and strengthens the nervous system. </a:t>
            </a:r>
          </a:p>
          <a:p>
            <a:pPr algn="ctr"/>
            <a:endParaRPr lang="en-US" sz="2400" dirty="0"/>
          </a:p>
          <a:p>
            <a:pPr algn="ctr"/>
            <a:r>
              <a:rPr lang="en-US" sz="2400" u="sng" dirty="0"/>
              <a:t>Little finger (Mercury)</a:t>
            </a:r>
          </a:p>
          <a:p>
            <a:pPr algn="ctr"/>
            <a:r>
              <a:rPr lang="en-US" sz="2400" dirty="0"/>
              <a:t>communication skills, and intelligence.</a:t>
            </a:r>
          </a:p>
        </p:txBody>
      </p:sp>
    </p:spTree>
    <p:extLst>
      <p:ext uri="{BB962C8B-B14F-4D97-AF65-F5344CB8AC3E}">
        <p14:creationId xmlns:p14="http://schemas.microsoft.com/office/powerpoint/2010/main" val="276104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85F305-BBA0-2CFE-F6EF-489A8314E6AD}"/>
              </a:ext>
            </a:extLst>
          </p:cNvPr>
          <p:cNvPicPr>
            <a:picLocks noChangeAspect="1"/>
          </p:cNvPicPr>
          <p:nvPr/>
        </p:nvPicPr>
        <p:blipFill>
          <a:blip r:embed="rId3"/>
          <a:stretch>
            <a:fillRect/>
          </a:stretch>
        </p:blipFill>
        <p:spPr>
          <a:xfrm>
            <a:off x="0" y="0"/>
            <a:ext cx="12192000" cy="6857999"/>
          </a:xfrm>
          <a:prstGeom prst="rect">
            <a:avLst/>
          </a:prstGeom>
        </p:spPr>
      </p:pic>
      <p:pic>
        <p:nvPicPr>
          <p:cNvPr id="5" name="Content Placeholder 4" descr="A person and person standing back to back&#10;&#10;Description automatically generated">
            <a:extLst>
              <a:ext uri="{FF2B5EF4-FFF2-40B4-BE49-F238E27FC236}">
                <a16:creationId xmlns:a16="http://schemas.microsoft.com/office/drawing/2014/main" id="{92B58BB1-D8B2-C9A2-41E8-A54E33D8435B}"/>
              </a:ext>
            </a:extLst>
          </p:cNvPr>
          <p:cNvPicPr>
            <a:picLocks noGrp="1" noChangeAspect="1"/>
          </p:cNvPicPr>
          <p:nvPr>
            <p:ph idx="1"/>
          </p:nvPr>
        </p:nvPicPr>
        <p:blipFill>
          <a:blip r:embed="rId4"/>
          <a:stretch>
            <a:fillRect/>
          </a:stretch>
        </p:blipFill>
        <p:spPr>
          <a:xfrm>
            <a:off x="2031903" y="1716969"/>
            <a:ext cx="7735712" cy="4351338"/>
          </a:xfrm>
        </p:spPr>
      </p:pic>
      <p:sp>
        <p:nvSpPr>
          <p:cNvPr id="9" name="TextBox 8">
            <a:extLst>
              <a:ext uri="{FF2B5EF4-FFF2-40B4-BE49-F238E27FC236}">
                <a16:creationId xmlns:a16="http://schemas.microsoft.com/office/drawing/2014/main" id="{72C13B00-380F-3C96-F853-6863E927FF36}"/>
              </a:ext>
            </a:extLst>
          </p:cNvPr>
          <p:cNvSpPr txBox="1"/>
          <p:nvPr/>
        </p:nvSpPr>
        <p:spPr>
          <a:xfrm>
            <a:off x="4434214" y="435750"/>
            <a:ext cx="2931090" cy="707886"/>
          </a:xfrm>
          <a:prstGeom prst="rect">
            <a:avLst/>
          </a:prstGeom>
          <a:noFill/>
        </p:spPr>
        <p:txBody>
          <a:bodyPr wrap="square">
            <a:spAutoFit/>
          </a:bodyPr>
          <a:lstStyle/>
          <a:p>
            <a:r>
              <a:rPr lang="en-US" sz="4000" dirty="0"/>
              <a:t>Venus Kriyas </a:t>
            </a:r>
          </a:p>
        </p:txBody>
      </p:sp>
    </p:spTree>
    <p:extLst>
      <p:ext uri="{BB962C8B-B14F-4D97-AF65-F5344CB8AC3E}">
        <p14:creationId xmlns:p14="http://schemas.microsoft.com/office/powerpoint/2010/main" val="1054025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963213-2DA6-CC0B-E0D3-69D1F0371E09}"/>
              </a:ext>
            </a:extLst>
          </p:cNvPr>
          <p:cNvPicPr>
            <a:picLocks noChangeAspect="1"/>
          </p:cNvPicPr>
          <p:nvPr/>
        </p:nvPicPr>
        <p:blipFill>
          <a:blip r:embed="rId3"/>
          <a:stretch>
            <a:fillRect/>
          </a:stretch>
        </p:blipFill>
        <p:spPr>
          <a:xfrm>
            <a:off x="0" y="0"/>
            <a:ext cx="12192000" cy="6857999"/>
          </a:xfrm>
          <a:prstGeom prst="rect">
            <a:avLst/>
          </a:prstGeom>
        </p:spPr>
      </p:pic>
      <p:pic>
        <p:nvPicPr>
          <p:cNvPr id="5" name="Content Placeholder 4" descr="A person with her hands on her chest&#10;&#10;Description automatically generated">
            <a:extLst>
              <a:ext uri="{FF2B5EF4-FFF2-40B4-BE49-F238E27FC236}">
                <a16:creationId xmlns:a16="http://schemas.microsoft.com/office/drawing/2014/main" id="{B64ABAA0-08E4-1015-53C7-6FE138763FAD}"/>
              </a:ext>
            </a:extLst>
          </p:cNvPr>
          <p:cNvPicPr>
            <a:picLocks noGrp="1" noChangeAspect="1"/>
          </p:cNvPicPr>
          <p:nvPr>
            <p:ph idx="1"/>
          </p:nvPr>
        </p:nvPicPr>
        <p:blipFill>
          <a:blip r:embed="rId4"/>
          <a:stretch>
            <a:fillRect/>
          </a:stretch>
        </p:blipFill>
        <p:spPr>
          <a:xfrm>
            <a:off x="243921" y="923925"/>
            <a:ext cx="4836079" cy="4351338"/>
          </a:xfrm>
        </p:spPr>
      </p:pic>
      <p:sp>
        <p:nvSpPr>
          <p:cNvPr id="8" name="TextBox 7">
            <a:extLst>
              <a:ext uri="{FF2B5EF4-FFF2-40B4-BE49-F238E27FC236}">
                <a16:creationId xmlns:a16="http://schemas.microsoft.com/office/drawing/2014/main" id="{0CC58F39-3E36-0FA6-AE9D-89BE66ADECD0}"/>
              </a:ext>
            </a:extLst>
          </p:cNvPr>
          <p:cNvSpPr txBox="1"/>
          <p:nvPr/>
        </p:nvSpPr>
        <p:spPr>
          <a:xfrm>
            <a:off x="5753100" y="711200"/>
            <a:ext cx="5943600" cy="5078313"/>
          </a:xfrm>
          <a:prstGeom prst="rect">
            <a:avLst/>
          </a:prstGeom>
          <a:noFill/>
        </p:spPr>
        <p:txBody>
          <a:bodyPr wrap="square" rtlCol="0">
            <a:spAutoFit/>
          </a:bodyPr>
          <a:lstStyle/>
          <a:p>
            <a:r>
              <a:rPr lang="en-US" sz="3600" dirty="0"/>
              <a:t>Brow Point (Third Eye Point)</a:t>
            </a:r>
          </a:p>
          <a:p>
            <a:endParaRPr lang="en-US" sz="3600" dirty="0"/>
          </a:p>
          <a:p>
            <a:r>
              <a:rPr lang="en-US" sz="3600" dirty="0"/>
              <a:t>Tip of the Nose (Lotus Point)</a:t>
            </a:r>
          </a:p>
          <a:p>
            <a:endParaRPr lang="en-US" sz="3600" dirty="0"/>
          </a:p>
          <a:p>
            <a:r>
              <a:rPr lang="en-US" sz="3600" dirty="0"/>
              <a:t>Tip of the Chin (Moon Center)</a:t>
            </a:r>
          </a:p>
          <a:p>
            <a:endParaRPr lang="en-US" sz="3600" dirty="0"/>
          </a:p>
          <a:p>
            <a:r>
              <a:rPr lang="en-US" sz="3600" dirty="0"/>
              <a:t>Top of the Head (Tenth Gate)</a:t>
            </a:r>
          </a:p>
          <a:p>
            <a:endParaRPr lang="en-US" sz="3600" dirty="0"/>
          </a:p>
          <a:p>
            <a:r>
              <a:rPr lang="en-US" sz="3600" dirty="0"/>
              <a:t>1/10th Open, 9/10ths Closed</a:t>
            </a:r>
          </a:p>
        </p:txBody>
      </p:sp>
    </p:spTree>
    <p:extLst>
      <p:ext uri="{BB962C8B-B14F-4D97-AF65-F5344CB8AC3E}">
        <p14:creationId xmlns:p14="http://schemas.microsoft.com/office/powerpoint/2010/main" val="306006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7929D9-B210-650D-0A71-534DC213E0C9}"/>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hand with a gesture of ok&#10;&#10;Description automatically generated with medium confidence">
            <a:extLst>
              <a:ext uri="{FF2B5EF4-FFF2-40B4-BE49-F238E27FC236}">
                <a16:creationId xmlns:a16="http://schemas.microsoft.com/office/drawing/2014/main" id="{82B527A4-F341-111A-5F5A-F36E0A59919A}"/>
              </a:ext>
            </a:extLst>
          </p:cNvPr>
          <p:cNvPicPr>
            <a:picLocks noChangeAspect="1"/>
          </p:cNvPicPr>
          <p:nvPr/>
        </p:nvPicPr>
        <p:blipFill>
          <a:blip r:embed="rId4"/>
          <a:stretch>
            <a:fillRect/>
          </a:stretch>
        </p:blipFill>
        <p:spPr>
          <a:xfrm>
            <a:off x="1404673" y="457202"/>
            <a:ext cx="3980127" cy="3035300"/>
          </a:xfrm>
          <a:prstGeom prst="rect">
            <a:avLst/>
          </a:prstGeom>
        </p:spPr>
      </p:pic>
      <p:pic>
        <p:nvPicPr>
          <p:cNvPr id="5" name="Picture 4" descr="A close-up of a hand&#10;&#10;Description automatically generated">
            <a:extLst>
              <a:ext uri="{FF2B5EF4-FFF2-40B4-BE49-F238E27FC236}">
                <a16:creationId xmlns:a16="http://schemas.microsoft.com/office/drawing/2014/main" id="{AC486A84-E486-588D-5319-7F6FE97F6868}"/>
              </a:ext>
            </a:extLst>
          </p:cNvPr>
          <p:cNvPicPr>
            <a:picLocks noChangeAspect="1"/>
          </p:cNvPicPr>
          <p:nvPr/>
        </p:nvPicPr>
        <p:blipFill>
          <a:blip r:embed="rId5"/>
          <a:stretch>
            <a:fillRect/>
          </a:stretch>
        </p:blipFill>
        <p:spPr>
          <a:xfrm>
            <a:off x="6807200" y="457202"/>
            <a:ext cx="3980127" cy="2971798"/>
          </a:xfrm>
          <a:prstGeom prst="rect">
            <a:avLst/>
          </a:prstGeom>
        </p:spPr>
      </p:pic>
      <p:pic>
        <p:nvPicPr>
          <p:cNvPr id="7" name="Picture 6" descr="Close-up of a hand in a yoga pose&#10;&#10;Description automatically generated">
            <a:extLst>
              <a:ext uri="{FF2B5EF4-FFF2-40B4-BE49-F238E27FC236}">
                <a16:creationId xmlns:a16="http://schemas.microsoft.com/office/drawing/2014/main" id="{CCCC0E61-4E65-501E-F02F-308A1DAC6D01}"/>
              </a:ext>
            </a:extLst>
          </p:cNvPr>
          <p:cNvPicPr>
            <a:picLocks noChangeAspect="1"/>
          </p:cNvPicPr>
          <p:nvPr/>
        </p:nvPicPr>
        <p:blipFill>
          <a:blip r:embed="rId6"/>
          <a:stretch>
            <a:fillRect/>
          </a:stretch>
        </p:blipFill>
        <p:spPr>
          <a:xfrm>
            <a:off x="1404673" y="3708401"/>
            <a:ext cx="3980127" cy="3035300"/>
          </a:xfrm>
          <a:prstGeom prst="rect">
            <a:avLst/>
          </a:prstGeom>
        </p:spPr>
      </p:pic>
      <p:pic>
        <p:nvPicPr>
          <p:cNvPr id="9" name="Picture 8" descr="A close-up of a hand&#10;&#10;Description automatically generated">
            <a:extLst>
              <a:ext uri="{FF2B5EF4-FFF2-40B4-BE49-F238E27FC236}">
                <a16:creationId xmlns:a16="http://schemas.microsoft.com/office/drawing/2014/main" id="{99B3F9E8-8211-BA89-18FF-E9783A8FFD1A}"/>
              </a:ext>
            </a:extLst>
          </p:cNvPr>
          <p:cNvPicPr>
            <a:picLocks noChangeAspect="1"/>
          </p:cNvPicPr>
          <p:nvPr/>
        </p:nvPicPr>
        <p:blipFill>
          <a:blip r:embed="rId7"/>
          <a:stretch>
            <a:fillRect/>
          </a:stretch>
        </p:blipFill>
        <p:spPr>
          <a:xfrm>
            <a:off x="6807200" y="3708401"/>
            <a:ext cx="3980127" cy="2971798"/>
          </a:xfrm>
          <a:prstGeom prst="rect">
            <a:avLst/>
          </a:prstGeom>
        </p:spPr>
      </p:pic>
    </p:spTree>
    <p:extLst>
      <p:ext uri="{BB962C8B-B14F-4D97-AF65-F5344CB8AC3E}">
        <p14:creationId xmlns:p14="http://schemas.microsoft.com/office/powerpoint/2010/main" val="101476175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71af3243-3dd4-4a8d-8c0d-dd76da1f02a5"/>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elements/1.1/"/>
    <ds:schemaRef ds:uri="http://purl.org/dc/terms/"/>
    <ds:schemaRef ds:uri="16c05727-aa75-4e4a-9b5f-8a80a1165891"/>
    <ds:schemaRef ds:uri="http://purl.org/dc/dcmitype/"/>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12270</TotalTime>
  <Words>5042</Words>
  <Application>Microsoft Office PowerPoint</Application>
  <PresentationFormat>Widescreen</PresentationFormat>
  <Paragraphs>367</Paragraphs>
  <Slides>17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Aptos</vt:lpstr>
      <vt:lpstr>Arial</vt:lpstr>
      <vt:lpstr>Calibri</vt:lpstr>
      <vt:lpstr>Corbel</vt:lpstr>
      <vt:lpstr>Lato</vt:lpstr>
      <vt:lpstr>noto sans</vt:lpstr>
      <vt:lpstr>noto sans</vt:lpstr>
      <vt:lpstr>Noto Serif</vt:lpstr>
      <vt:lpstr>noto serif tc</vt:lpstr>
      <vt:lpstr>Söhne</vt:lpstr>
      <vt:lpstr>Times New Roman</vt:lpstr>
      <vt:lpstr>Depth</vt:lpstr>
      <vt:lpstr>Intro to Mind &amp; Meditation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Into to Mind &amp; Meditation</dc:title>
  <dc:creator>RENEE SCHUR</dc:creator>
  <cp:lastModifiedBy>RENEE SCHUR</cp:lastModifiedBy>
  <cp:revision>57</cp:revision>
  <dcterms:created xsi:type="dcterms:W3CDTF">2024-04-10T20:53:59Z</dcterms:created>
  <dcterms:modified xsi:type="dcterms:W3CDTF">2024-04-20T16:10:09Z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