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3" r:id="rId3"/>
    <p:sldId id="267" r:id="rId4"/>
    <p:sldId id="264" r:id="rId5"/>
    <p:sldId id="268" r:id="rId6"/>
    <p:sldId id="265" r:id="rId7"/>
    <p:sldId id="266" r:id="rId8"/>
    <p:sldId id="257" r:id="rId9"/>
    <p:sldId id="262" r:id="rId10"/>
    <p:sldId id="258" r:id="rId11"/>
    <p:sldId id="260" r:id="rId12"/>
    <p:sldId id="259" r:id="rId13"/>
    <p:sldId id="261"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C4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94613"/>
  </p:normalViewPr>
  <p:slideViewPr>
    <p:cSldViewPr snapToGrid="0" snapToObjects="1">
      <p:cViewPr varScale="1">
        <p:scale>
          <a:sx n="103" d="100"/>
          <a:sy n="103" d="100"/>
        </p:scale>
        <p:origin x="200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24A45-A33F-5547-A892-3828084CE034}" type="datetimeFigureOut">
              <a:rPr lang="en-US" smtClean="0"/>
              <a:t>11/11/24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8599E-6103-4B47-93F9-7585B16965D5}" type="slidenum">
              <a:rPr lang="en-US" smtClean="0"/>
              <a:t>‹#›</a:t>
            </a:fld>
            <a:endParaRPr lang="en-US"/>
          </a:p>
        </p:txBody>
      </p:sp>
    </p:spTree>
    <p:extLst>
      <p:ext uri="{BB962C8B-B14F-4D97-AF65-F5344CB8AC3E}">
        <p14:creationId xmlns:p14="http://schemas.microsoft.com/office/powerpoint/2010/main" val="30073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8599E-6103-4B47-93F9-7585B16965D5}" type="slidenum">
              <a:rPr lang="en-US" smtClean="0"/>
              <a:t>3</a:t>
            </a:fld>
            <a:endParaRPr lang="en-US"/>
          </a:p>
        </p:txBody>
      </p:sp>
    </p:spTree>
    <p:extLst>
      <p:ext uri="{BB962C8B-B14F-4D97-AF65-F5344CB8AC3E}">
        <p14:creationId xmlns:p14="http://schemas.microsoft.com/office/powerpoint/2010/main" val="286697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8599E-6103-4B47-93F9-7585B16965D5}" type="slidenum">
              <a:rPr lang="en-US" smtClean="0"/>
              <a:t>8</a:t>
            </a:fld>
            <a:endParaRPr lang="en-US"/>
          </a:p>
        </p:txBody>
      </p:sp>
    </p:spTree>
    <p:extLst>
      <p:ext uri="{BB962C8B-B14F-4D97-AF65-F5344CB8AC3E}">
        <p14:creationId xmlns:p14="http://schemas.microsoft.com/office/powerpoint/2010/main" val="330913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8599E-6103-4B47-93F9-7585B16965D5}" type="slidenum">
              <a:rPr lang="en-US" smtClean="0"/>
              <a:t>12</a:t>
            </a:fld>
            <a:endParaRPr lang="en-US"/>
          </a:p>
        </p:txBody>
      </p:sp>
    </p:spTree>
    <p:extLst>
      <p:ext uri="{BB962C8B-B14F-4D97-AF65-F5344CB8AC3E}">
        <p14:creationId xmlns:p14="http://schemas.microsoft.com/office/powerpoint/2010/main" val="13443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8599E-6103-4B47-93F9-7585B16965D5}" type="slidenum">
              <a:rPr lang="en-US" smtClean="0"/>
              <a:t>13</a:t>
            </a:fld>
            <a:endParaRPr lang="en-US"/>
          </a:p>
        </p:txBody>
      </p:sp>
    </p:spTree>
    <p:extLst>
      <p:ext uri="{BB962C8B-B14F-4D97-AF65-F5344CB8AC3E}">
        <p14:creationId xmlns:p14="http://schemas.microsoft.com/office/powerpoint/2010/main" val="253974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06D926-DF53-5B4A-8CF0-BAF8DDE2D660}"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16010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6D926-DF53-5B4A-8CF0-BAF8DDE2D660}"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424543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6D926-DF53-5B4A-8CF0-BAF8DDE2D660}"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9416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6D926-DF53-5B4A-8CF0-BAF8DDE2D660}"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101752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6D926-DF53-5B4A-8CF0-BAF8DDE2D660}"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89106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06D926-DF53-5B4A-8CF0-BAF8DDE2D660}"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347715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06D926-DF53-5B4A-8CF0-BAF8DDE2D660}" type="datetimeFigureOut">
              <a:rPr lang="en-US" smtClean="0"/>
              <a:t>11/11/24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86653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06D926-DF53-5B4A-8CF0-BAF8DDE2D660}" type="datetimeFigureOut">
              <a:rPr lang="en-US" smtClean="0"/>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305438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6D926-DF53-5B4A-8CF0-BAF8DDE2D660}" type="datetimeFigureOut">
              <a:rPr lang="en-US" smtClean="0"/>
              <a:t>11/11/24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115729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6D926-DF53-5B4A-8CF0-BAF8DDE2D660}"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160694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6D926-DF53-5B4A-8CF0-BAF8DDE2D660}"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3408-0652-EC4F-B280-914995B13476}" type="slidenum">
              <a:rPr lang="en-US" smtClean="0"/>
              <a:t>‹#›</a:t>
            </a:fld>
            <a:endParaRPr lang="en-US"/>
          </a:p>
        </p:txBody>
      </p:sp>
    </p:spTree>
    <p:extLst>
      <p:ext uri="{BB962C8B-B14F-4D97-AF65-F5344CB8AC3E}">
        <p14:creationId xmlns:p14="http://schemas.microsoft.com/office/powerpoint/2010/main" val="29862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D926-DF53-5B4A-8CF0-BAF8DDE2D660}" type="datetimeFigureOut">
              <a:rPr lang="en-US" smtClean="0"/>
              <a:t>11/11/24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D3408-0652-EC4F-B280-914995B13476}" type="slidenum">
              <a:rPr lang="en-US" smtClean="0"/>
              <a:t>‹#›</a:t>
            </a:fld>
            <a:endParaRPr lang="en-US"/>
          </a:p>
        </p:txBody>
      </p:sp>
    </p:spTree>
    <p:extLst>
      <p:ext uri="{BB962C8B-B14F-4D97-AF65-F5344CB8AC3E}">
        <p14:creationId xmlns:p14="http://schemas.microsoft.com/office/powerpoint/2010/main" val="336231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A4C4C"/>
                </a:solidFill>
              </a:rPr>
              <a:t>MERIDIANS of the BODY</a:t>
            </a:r>
          </a:p>
        </p:txBody>
      </p:sp>
      <p:sp>
        <p:nvSpPr>
          <p:cNvPr id="4" name="Content Placeholder 3"/>
          <p:cNvSpPr>
            <a:spLocks noGrp="1"/>
          </p:cNvSpPr>
          <p:nvPr>
            <p:ph idx="1"/>
          </p:nvPr>
        </p:nvSpPr>
        <p:spPr>
          <a:xfrm>
            <a:off x="457200" y="1417638"/>
            <a:ext cx="8229600" cy="4322785"/>
          </a:xfrm>
        </p:spPr>
        <p:txBody>
          <a:bodyPr>
            <a:normAutofit/>
          </a:bodyPr>
          <a:lstStyle/>
          <a:p>
            <a:pPr marL="0" indent="0">
              <a:buNone/>
            </a:pPr>
            <a:endParaRPr lang="en-US" dirty="0"/>
          </a:p>
          <a:p>
            <a:r>
              <a:rPr lang="en-US" sz="2000" dirty="0">
                <a:solidFill>
                  <a:schemeClr val="accent4"/>
                </a:solidFill>
              </a:rPr>
              <a:t>The meridian system is an energetic distribution network that moves the </a:t>
            </a:r>
            <a:r>
              <a:rPr lang="en-US" sz="2000" dirty="0" err="1">
                <a:solidFill>
                  <a:schemeClr val="accent4"/>
                </a:solidFill>
              </a:rPr>
              <a:t>prana</a:t>
            </a:r>
            <a:r>
              <a:rPr lang="en-US" sz="2000" dirty="0">
                <a:solidFill>
                  <a:schemeClr val="accent4"/>
                </a:solidFill>
              </a:rPr>
              <a:t> or chi through the body to support vital energetic manifestation.</a:t>
            </a:r>
          </a:p>
          <a:p>
            <a:r>
              <a:rPr lang="en-US" sz="2000" dirty="0">
                <a:solidFill>
                  <a:srgbClr val="7F7F7F"/>
                </a:solidFill>
              </a:rPr>
              <a:t>There are 12 major meridians running through the body.  6 yin meridians and 6 yang meridians.</a:t>
            </a:r>
          </a:p>
          <a:p>
            <a:r>
              <a:rPr lang="en-US" sz="2000" dirty="0">
                <a:solidFill>
                  <a:schemeClr val="accent5">
                    <a:lumMod val="50000"/>
                  </a:schemeClr>
                </a:solidFill>
              </a:rPr>
              <a:t>Each limb of our body has 3 of these yin and 3 of these yang meridians distributing the physical and energetic qualities of the corresponding organs or systems</a:t>
            </a:r>
            <a:r>
              <a:rPr lang="en-US" sz="2000" dirty="0">
                <a:solidFill>
                  <a:srgbClr val="0070C0"/>
                </a:solidFill>
              </a:rPr>
              <a:t>.</a:t>
            </a:r>
          </a:p>
          <a:p>
            <a:r>
              <a:rPr lang="en-US" sz="2000" dirty="0">
                <a:solidFill>
                  <a:srgbClr val="4A4C4C"/>
                </a:solidFill>
              </a:rPr>
              <a:t>The individual meridians themselves are often described as ‘channels’ or ‘vessels’ which reflects the notion of carrying, holding, or transporting qi, blood and body fluids around the body.</a:t>
            </a:r>
          </a:p>
        </p:txBody>
      </p:sp>
      <p:sp>
        <p:nvSpPr>
          <p:cNvPr id="3" name="TextBox 2">
            <a:extLst>
              <a:ext uri="{FF2B5EF4-FFF2-40B4-BE49-F238E27FC236}">
                <a16:creationId xmlns:a16="http://schemas.microsoft.com/office/drawing/2014/main" id="{77B25E92-A569-18E0-6EBA-A4A01E70A957}"/>
              </a:ext>
            </a:extLst>
          </p:cNvPr>
          <p:cNvSpPr txBox="1"/>
          <p:nvPr/>
        </p:nvSpPr>
        <p:spPr>
          <a:xfrm>
            <a:off x="1282390" y="128239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7254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8787"/>
          </a:xfrm>
        </p:spPr>
        <p:txBody>
          <a:bodyPr/>
          <a:lstStyle/>
          <a:p>
            <a:r>
              <a:rPr lang="en-US" dirty="0"/>
              <a:t>LIVER MERIDIAN</a:t>
            </a:r>
          </a:p>
        </p:txBody>
      </p:sp>
      <p:sp>
        <p:nvSpPr>
          <p:cNvPr id="3" name="Content Placeholder 2"/>
          <p:cNvSpPr>
            <a:spLocks noGrp="1"/>
          </p:cNvSpPr>
          <p:nvPr>
            <p:ph idx="1"/>
          </p:nvPr>
        </p:nvSpPr>
        <p:spPr/>
        <p:txBody>
          <a:bodyPr>
            <a:normAutofit/>
          </a:bodyPr>
          <a:lstStyle/>
          <a:p>
            <a:r>
              <a:rPr lang="en-US" sz="1600" dirty="0"/>
              <a:t>The liver works to store nutrients and secures the vital supply of energy the body needs to remain active.  It also breaks down and detoxifies harmful substances.  Overall function is to keep an individual full of vigor.  Known as the army general who decides the strategy over how the vital energy supply of the body should be used. Known as the army general who decides strategy, the liver has command over how the vital energy supply of the body is to be used.</a:t>
            </a:r>
          </a:p>
          <a:p>
            <a:endParaRPr lang="en-US" sz="1600" dirty="0"/>
          </a:p>
          <a:p>
            <a:r>
              <a:rPr lang="en-US" sz="1600" dirty="0"/>
              <a:t>Works in partnership with the gallbladder: storage and distribution</a:t>
            </a:r>
          </a:p>
          <a:p>
            <a:pPr marL="0" indent="0">
              <a:buNone/>
            </a:pPr>
            <a:endParaRPr lang="en-US" sz="1600" dirty="0"/>
          </a:p>
          <a:p>
            <a:r>
              <a:rPr lang="en-US" sz="1600" b="1" dirty="0"/>
              <a:t>Positive liver attributes</a:t>
            </a:r>
            <a:r>
              <a:rPr lang="en-US" sz="1600" dirty="0"/>
              <a:t>:  kindness, courage, generosity, vigor, energy</a:t>
            </a:r>
          </a:p>
          <a:p>
            <a:endParaRPr lang="en-US" sz="1600" dirty="0"/>
          </a:p>
          <a:p>
            <a:r>
              <a:rPr lang="en-US" sz="1600" dirty="0"/>
              <a:t> </a:t>
            </a:r>
            <a:r>
              <a:rPr lang="en-US" sz="1600" b="1" dirty="0"/>
              <a:t>Liver energy imbalance</a:t>
            </a:r>
            <a:r>
              <a:rPr lang="en-US" sz="1600" dirty="0"/>
              <a:t>:  loss of vitality, sudden spurts of motivation followed by extreme fatigue; bad temper; anger; dizziness upon standing; yellowish tinge to the eyes; prostate / testicle problems; lower back pain</a:t>
            </a:r>
          </a:p>
          <a:p>
            <a:endParaRPr lang="en-US" dirty="0"/>
          </a:p>
          <a:p>
            <a:endParaRPr lang="en-US" dirty="0"/>
          </a:p>
        </p:txBody>
      </p:sp>
      <p:sp>
        <p:nvSpPr>
          <p:cNvPr id="4" name="Text Placeholder 3"/>
          <p:cNvSpPr>
            <a:spLocks noGrp="1"/>
          </p:cNvSpPr>
          <p:nvPr>
            <p:ph type="body" sz="half" idx="2"/>
          </p:nvPr>
        </p:nvSpPr>
        <p:spPr>
          <a:xfrm>
            <a:off x="457200" y="1435100"/>
            <a:ext cx="2775755" cy="4691063"/>
          </a:xfrm>
        </p:spPr>
        <p:txBody>
          <a:bodyPr/>
          <a:lstStyle/>
          <a:p>
            <a:endParaRPr lang="en-US" dirty="0"/>
          </a:p>
        </p:txBody>
      </p:sp>
      <p:pic>
        <p:nvPicPr>
          <p:cNvPr id="7" name="Picture 6" descr="Screen Shot 2015-10-25 at 9.5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731837"/>
            <a:ext cx="2775754" cy="5195671"/>
          </a:xfrm>
          <a:prstGeom prst="rect">
            <a:avLst/>
          </a:prstGeom>
        </p:spPr>
      </p:pic>
      <p:sp>
        <p:nvSpPr>
          <p:cNvPr id="5" name="TextBox 4">
            <a:extLst>
              <a:ext uri="{FF2B5EF4-FFF2-40B4-BE49-F238E27FC236}">
                <a16:creationId xmlns:a16="http://schemas.microsoft.com/office/drawing/2014/main" id="{3D2EF657-81CE-CD89-EEF3-156E9A1C2E38}"/>
              </a:ext>
            </a:extLst>
          </p:cNvPr>
          <p:cNvSpPr txBox="1"/>
          <p:nvPr/>
        </p:nvSpPr>
        <p:spPr>
          <a:xfrm>
            <a:off x="245326" y="6126163"/>
            <a:ext cx="9258613" cy="630942"/>
          </a:xfrm>
          <a:prstGeom prst="rect">
            <a:avLst/>
          </a:prstGeom>
          <a:noFill/>
        </p:spPr>
        <p:txBody>
          <a:bodyPr wrap="square" rtlCol="0">
            <a:spAutoFit/>
          </a:bodyPr>
          <a:lstStyle/>
          <a:p>
            <a:r>
              <a:rPr lang="en-US" dirty="0">
                <a:solidFill>
                  <a:schemeClr val="accent4"/>
                </a:solidFill>
              </a:rPr>
              <a:t>Kriyas: Let the liver live. Kriya for the liver, colon and stomach</a:t>
            </a:r>
          </a:p>
          <a:p>
            <a:r>
              <a:rPr lang="en-US" sz="1700" dirty="0">
                <a:solidFill>
                  <a:schemeClr val="accent4"/>
                </a:solidFill>
              </a:rPr>
              <a:t>Postures: Butterfly pose, Life nerve stretch variations, Leg </a:t>
            </a:r>
            <a:r>
              <a:rPr lang="en-US" sz="1700" dirty="0" err="1">
                <a:solidFill>
                  <a:schemeClr val="accent4"/>
                </a:solidFill>
              </a:rPr>
              <a:t>lifts,anything</a:t>
            </a:r>
            <a:r>
              <a:rPr lang="en-US" sz="1700" dirty="0">
                <a:solidFill>
                  <a:schemeClr val="accent4"/>
                </a:solidFill>
              </a:rPr>
              <a:t> that stretches inner thigh</a:t>
            </a:r>
          </a:p>
        </p:txBody>
      </p:sp>
    </p:spTree>
    <p:extLst>
      <p:ext uri="{BB962C8B-B14F-4D97-AF65-F5344CB8AC3E}">
        <p14:creationId xmlns:p14="http://schemas.microsoft.com/office/powerpoint/2010/main" val="386588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393989"/>
          </a:xfrm>
        </p:spPr>
        <p:txBody>
          <a:bodyPr>
            <a:normAutofit fontScale="90000"/>
          </a:bodyPr>
          <a:lstStyle/>
          <a:p>
            <a:r>
              <a:rPr lang="en-US" dirty="0"/>
              <a:t>GALLBLADDER - YANG</a:t>
            </a:r>
          </a:p>
        </p:txBody>
      </p:sp>
      <p:sp>
        <p:nvSpPr>
          <p:cNvPr id="3" name="Content Placeholder 2"/>
          <p:cNvSpPr>
            <a:spLocks noGrp="1"/>
          </p:cNvSpPr>
          <p:nvPr>
            <p:ph idx="1"/>
          </p:nvPr>
        </p:nvSpPr>
        <p:spPr>
          <a:xfrm>
            <a:off x="3575049" y="686281"/>
            <a:ext cx="5111750" cy="5413283"/>
          </a:xfrm>
        </p:spPr>
        <p:txBody>
          <a:bodyPr>
            <a:normAutofit fontScale="47500" lnSpcReduction="20000"/>
          </a:bodyPr>
          <a:lstStyle/>
          <a:p>
            <a:r>
              <a:rPr lang="en-US" dirty="0"/>
              <a:t>The gallbladder controls the distribution of nutrients throughout the body and controls the amount and balance of digestive enzymes.  Secretes potent bile fluids required to digest fats and oils.  Its energy provides muscle strength and vitality.  Strong gallbladder chi eliminates muscle aches and fatigue by working with the lymphatic system. Works as well with hormones from the thyroid and parathyroid.  Associated with endocrine system.</a:t>
            </a:r>
          </a:p>
          <a:p>
            <a:pPr marL="0" indent="0">
              <a:buNone/>
            </a:pPr>
            <a:endParaRPr lang="en-US" dirty="0"/>
          </a:p>
          <a:p>
            <a:r>
              <a:rPr lang="en-US" dirty="0"/>
              <a:t> Known as the Honorable Minister, the gallbladder provides the capacity to turn the drive and vitality of the kidneys and the strategy of the liver into decisive action.  Has influence on quality and length of sleep.</a:t>
            </a:r>
          </a:p>
          <a:p>
            <a:endParaRPr lang="en-US" dirty="0"/>
          </a:p>
          <a:p>
            <a:r>
              <a:rPr lang="en-US" b="1" dirty="0"/>
              <a:t>Positive gallbladder energy attributes</a:t>
            </a:r>
            <a:r>
              <a:rPr lang="en-US" dirty="0"/>
              <a:t>:  Daring; Decisiveness; Courage; Initiative </a:t>
            </a:r>
          </a:p>
          <a:p>
            <a:endParaRPr lang="en-US" dirty="0"/>
          </a:p>
          <a:p>
            <a:r>
              <a:rPr lang="en-US" b="1" dirty="0"/>
              <a:t>Gallbladder imbalance</a:t>
            </a:r>
            <a:r>
              <a:rPr lang="en-US" dirty="0"/>
              <a:t>: overly concerned with details, losing sleep over inability to make decisions, timid, easily discouraged by slight adversity.  Eye strain, blurry eyes, yellowing of the eyes.  People with </a:t>
            </a:r>
            <a:r>
              <a:rPr lang="en-US" dirty="0" err="1"/>
              <a:t>gb</a:t>
            </a:r>
            <a:r>
              <a:rPr lang="en-US" dirty="0"/>
              <a:t> imbalance may not take the time to eat properly so they will not produce sufficient bile for digestion and will have constipation or diarrhea.  Stiffness in joints.  Distended stomach.</a:t>
            </a:r>
          </a:p>
          <a:p>
            <a:endParaRPr lang="en-US" dirty="0"/>
          </a:p>
          <a:p>
            <a:endParaRPr lang="en-US" dirty="0"/>
          </a:p>
        </p:txBody>
      </p:sp>
      <p:sp>
        <p:nvSpPr>
          <p:cNvPr id="4" name="Text Placeholder 3"/>
          <p:cNvSpPr>
            <a:spLocks noGrp="1"/>
          </p:cNvSpPr>
          <p:nvPr>
            <p:ph type="body" sz="half" idx="2"/>
          </p:nvPr>
        </p:nvSpPr>
        <p:spPr>
          <a:xfrm>
            <a:off x="457201" y="1435100"/>
            <a:ext cx="2860063" cy="4691063"/>
          </a:xfrm>
        </p:spPr>
        <p:txBody>
          <a:bodyPr/>
          <a:lstStyle/>
          <a:p>
            <a:endParaRPr lang="en-US" dirty="0"/>
          </a:p>
        </p:txBody>
      </p:sp>
      <p:pic>
        <p:nvPicPr>
          <p:cNvPr id="5" name="Picture 4" descr="Screen Shot 2015-10-25 at 10.27.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686281"/>
            <a:ext cx="2860063" cy="5603308"/>
          </a:xfrm>
          <a:prstGeom prst="rect">
            <a:avLst/>
          </a:prstGeom>
        </p:spPr>
      </p:pic>
      <p:sp>
        <p:nvSpPr>
          <p:cNvPr id="6" name="TextBox 5">
            <a:extLst>
              <a:ext uri="{FF2B5EF4-FFF2-40B4-BE49-F238E27FC236}">
                <a16:creationId xmlns:a16="http://schemas.microsoft.com/office/drawing/2014/main" id="{746C8C42-1A05-BD7E-4DCF-856C0721F699}"/>
              </a:ext>
            </a:extLst>
          </p:cNvPr>
          <p:cNvSpPr txBox="1"/>
          <p:nvPr/>
        </p:nvSpPr>
        <p:spPr>
          <a:xfrm>
            <a:off x="3768810" y="5562765"/>
            <a:ext cx="5016843" cy="738664"/>
          </a:xfrm>
          <a:prstGeom prst="rect">
            <a:avLst/>
          </a:prstGeom>
          <a:noFill/>
        </p:spPr>
        <p:txBody>
          <a:bodyPr wrap="square" rtlCol="0">
            <a:spAutoFit/>
          </a:bodyPr>
          <a:lstStyle/>
          <a:p>
            <a:r>
              <a:rPr lang="en-US" sz="1400" b="1" dirty="0">
                <a:solidFill>
                  <a:srgbClr val="7030A0"/>
                </a:solidFill>
              </a:rPr>
              <a:t>Postures:  Side Bends, Pigeon Pose, Leg scissors, Spinal twist, Cat Stretch, One legged life nerve stretch, butterfly pose, sitting to standing repetitions, frogs</a:t>
            </a:r>
          </a:p>
        </p:txBody>
      </p:sp>
      <p:sp>
        <p:nvSpPr>
          <p:cNvPr id="8" name="TextBox 7">
            <a:extLst>
              <a:ext uri="{FF2B5EF4-FFF2-40B4-BE49-F238E27FC236}">
                <a16:creationId xmlns:a16="http://schemas.microsoft.com/office/drawing/2014/main" id="{13A88490-B3F4-EDB5-1B1D-88D77BA490BC}"/>
              </a:ext>
            </a:extLst>
          </p:cNvPr>
          <p:cNvSpPr txBox="1"/>
          <p:nvPr/>
        </p:nvSpPr>
        <p:spPr>
          <a:xfrm>
            <a:off x="358346" y="6400283"/>
            <a:ext cx="8557054" cy="369332"/>
          </a:xfrm>
          <a:prstGeom prst="rect">
            <a:avLst/>
          </a:prstGeom>
          <a:noFill/>
        </p:spPr>
        <p:txBody>
          <a:bodyPr wrap="square" rtlCol="0">
            <a:spAutoFit/>
          </a:bodyPr>
          <a:lstStyle/>
          <a:p>
            <a:r>
              <a:rPr lang="en-US" dirty="0">
                <a:solidFill>
                  <a:srgbClr val="7030A0"/>
                </a:solidFill>
              </a:rPr>
              <a:t>Kriyas: A sweet kriya to get the energy moving, Kriya for Liver, Colon, Stomach</a:t>
            </a:r>
          </a:p>
        </p:txBody>
      </p:sp>
    </p:spTree>
    <p:extLst>
      <p:ext uri="{BB962C8B-B14F-4D97-AF65-F5344CB8AC3E}">
        <p14:creationId xmlns:p14="http://schemas.microsoft.com/office/powerpoint/2010/main" val="244561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18"/>
            <a:ext cx="3008313" cy="446783"/>
          </a:xfrm>
        </p:spPr>
        <p:txBody>
          <a:bodyPr/>
          <a:lstStyle/>
          <a:p>
            <a:r>
              <a:rPr lang="en-US" dirty="0"/>
              <a:t>SPLEEN - YIN</a:t>
            </a:r>
          </a:p>
        </p:txBody>
      </p:sp>
      <p:sp>
        <p:nvSpPr>
          <p:cNvPr id="3" name="Content Placeholder 2"/>
          <p:cNvSpPr>
            <a:spLocks noGrp="1"/>
          </p:cNvSpPr>
          <p:nvPr>
            <p:ph idx="1"/>
          </p:nvPr>
        </p:nvSpPr>
        <p:spPr/>
        <p:txBody>
          <a:bodyPr>
            <a:normAutofit fontScale="40000" lnSpcReduction="20000"/>
          </a:bodyPr>
          <a:lstStyle/>
          <a:p>
            <a:r>
              <a:rPr lang="en-US" sz="3500" dirty="0"/>
              <a:t>Spleen meridian includes the pancreas and all the organs which secrete digestive enzymes. As minister of the granary, the Spleen transports nutrients and produces and regulates blood. It is responsible for the transformation of food into nourishment.  Also relates to reproductive glands in women(</a:t>
            </a:r>
            <a:r>
              <a:rPr lang="en-US" sz="3500" dirty="0" err="1"/>
              <a:t>mammaries</a:t>
            </a:r>
            <a:r>
              <a:rPr lang="en-US" sz="3500" dirty="0"/>
              <a:t>, ovaries). The spleen houses the body’s thoughts and intentions.  It is related to cognition, analytical thinking and memory.  It directly influences and is reflected by muscle tone.</a:t>
            </a:r>
          </a:p>
          <a:p>
            <a:pPr marL="0" indent="0">
              <a:buNone/>
            </a:pPr>
            <a:r>
              <a:rPr lang="en-US" sz="3500" dirty="0"/>
              <a:t> </a:t>
            </a:r>
          </a:p>
          <a:p>
            <a:r>
              <a:rPr lang="en-US" sz="3500" dirty="0"/>
              <a:t>Stomach receives food, digests, and spleen transports the nutrients.  Stomach moves things down, spleen distributes chi upwards.  The spleen also regulates the balance of water thru the body with the kidneys.  It affects the lymphatic system as well as muscle tone.</a:t>
            </a:r>
          </a:p>
          <a:p>
            <a:pPr marL="0" indent="0">
              <a:buNone/>
            </a:pPr>
            <a:r>
              <a:rPr lang="en-US" sz="3500" dirty="0"/>
              <a:t> </a:t>
            </a:r>
          </a:p>
          <a:p>
            <a:r>
              <a:rPr lang="en-US" sz="3500" b="1" dirty="0"/>
              <a:t>Positive, balanced spleen energy</a:t>
            </a:r>
            <a:r>
              <a:rPr lang="en-US" sz="3500" dirty="0"/>
              <a:t>:  openness; trust; balance; acceptance; equanimity.</a:t>
            </a:r>
          </a:p>
          <a:p>
            <a:pPr marL="0" indent="0">
              <a:buNone/>
            </a:pPr>
            <a:r>
              <a:rPr lang="en-US" sz="3500" dirty="0"/>
              <a:t> </a:t>
            </a:r>
          </a:p>
          <a:p>
            <a:r>
              <a:rPr lang="en-US" sz="3500" b="1" dirty="0"/>
              <a:t>Insufficient spleen energy: </a:t>
            </a:r>
            <a:r>
              <a:rPr lang="en-US" sz="3500" dirty="0"/>
              <a:t>excessive thinking; worrying; self doubt; constant craving of food, especially sweets , therefore often eating between meals and getting drowsy often; flatulence; water imbalance, bloating, excessive phlegm.  Associated also with shoulder dysfunction, which can lead to frozen shoulder.  Weak limbs and muscular atrophy are also signs of deficient spleen energy</a:t>
            </a:r>
          </a:p>
          <a:p>
            <a:endParaRPr lang="en-US" sz="3500" dirty="0"/>
          </a:p>
          <a:p>
            <a:pPr marL="0" indent="0">
              <a:buNone/>
            </a:pPr>
            <a:r>
              <a:rPr lang="en-US" sz="3500" dirty="0"/>
              <a:t>       Dampness and cold hinders spleen energy from its     transformational and transporting functions, which can lead to great disturbances in the water balance of the body, causing phlegm.</a:t>
            </a:r>
          </a:p>
          <a:p>
            <a:endParaRPr lang="en-US" dirty="0"/>
          </a:p>
        </p:txBody>
      </p:sp>
      <p:sp>
        <p:nvSpPr>
          <p:cNvPr id="4" name="Text Placeholder 3"/>
          <p:cNvSpPr>
            <a:spLocks noGrp="1"/>
          </p:cNvSpPr>
          <p:nvPr>
            <p:ph type="body" sz="half" idx="2"/>
          </p:nvPr>
        </p:nvSpPr>
        <p:spPr>
          <a:xfrm>
            <a:off x="457200" y="799302"/>
            <a:ext cx="2483939" cy="5251516"/>
          </a:xfrm>
        </p:spPr>
        <p:txBody>
          <a:bodyPr/>
          <a:lstStyle/>
          <a:p>
            <a:endParaRPr lang="en-US" dirty="0"/>
          </a:p>
        </p:txBody>
      </p:sp>
      <p:pic>
        <p:nvPicPr>
          <p:cNvPr id="5" name="Picture 4" descr="Screen Shot 2015-10-25 at 10.0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807183"/>
            <a:ext cx="2483938" cy="5215399"/>
          </a:xfrm>
          <a:prstGeom prst="rect">
            <a:avLst/>
          </a:prstGeom>
        </p:spPr>
      </p:pic>
      <p:sp>
        <p:nvSpPr>
          <p:cNvPr id="6" name="TextBox 5">
            <a:extLst>
              <a:ext uri="{FF2B5EF4-FFF2-40B4-BE49-F238E27FC236}">
                <a16:creationId xmlns:a16="http://schemas.microsoft.com/office/drawing/2014/main" id="{055EB320-2804-07C3-2DA1-40D8844D2EFB}"/>
              </a:ext>
            </a:extLst>
          </p:cNvPr>
          <p:cNvSpPr txBox="1"/>
          <p:nvPr/>
        </p:nvSpPr>
        <p:spPr>
          <a:xfrm>
            <a:off x="457200" y="6220223"/>
            <a:ext cx="7922942" cy="646331"/>
          </a:xfrm>
          <a:prstGeom prst="rect">
            <a:avLst/>
          </a:prstGeom>
          <a:noFill/>
        </p:spPr>
        <p:txBody>
          <a:bodyPr wrap="square" rtlCol="0">
            <a:spAutoFit/>
          </a:bodyPr>
          <a:lstStyle/>
          <a:p>
            <a:r>
              <a:rPr lang="en-US" dirty="0">
                <a:solidFill>
                  <a:schemeClr val="accent4"/>
                </a:solidFill>
              </a:rPr>
              <a:t>Kriyas: maintain the spleen, balance prana and </a:t>
            </a:r>
            <a:r>
              <a:rPr lang="en-US" dirty="0" err="1">
                <a:solidFill>
                  <a:schemeClr val="accent4"/>
                </a:solidFill>
              </a:rPr>
              <a:t>apana</a:t>
            </a:r>
            <a:r>
              <a:rPr lang="en-US" dirty="0">
                <a:solidFill>
                  <a:schemeClr val="accent4"/>
                </a:solidFill>
              </a:rPr>
              <a:t>, </a:t>
            </a:r>
            <a:r>
              <a:rPr lang="en-US" dirty="0" err="1">
                <a:solidFill>
                  <a:schemeClr val="accent4"/>
                </a:solidFill>
              </a:rPr>
              <a:t>nabhi</a:t>
            </a:r>
            <a:r>
              <a:rPr lang="en-US" dirty="0">
                <a:solidFill>
                  <a:schemeClr val="accent4"/>
                </a:solidFill>
              </a:rPr>
              <a:t> kriya for digestion.</a:t>
            </a:r>
          </a:p>
          <a:p>
            <a:endParaRPr lang="en-US" dirty="0">
              <a:solidFill>
                <a:schemeClr val="accent4"/>
              </a:solidFill>
            </a:endParaRPr>
          </a:p>
        </p:txBody>
      </p:sp>
    </p:spTree>
    <p:extLst>
      <p:ext uri="{BB962C8B-B14F-4D97-AF65-F5344CB8AC3E}">
        <p14:creationId xmlns:p14="http://schemas.microsoft.com/office/powerpoint/2010/main" val="186057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32473"/>
          </a:xfrm>
        </p:spPr>
        <p:txBody>
          <a:bodyPr/>
          <a:lstStyle/>
          <a:p>
            <a:r>
              <a:rPr lang="en-US" dirty="0"/>
              <a:t>STOMACH - YANG</a:t>
            </a:r>
          </a:p>
        </p:txBody>
      </p:sp>
      <p:sp>
        <p:nvSpPr>
          <p:cNvPr id="3" name="Content Placeholder 2"/>
          <p:cNvSpPr>
            <a:spLocks noGrp="1"/>
          </p:cNvSpPr>
          <p:nvPr>
            <p:ph idx="1"/>
          </p:nvPr>
        </p:nvSpPr>
        <p:spPr>
          <a:xfrm>
            <a:off x="3575050" y="513055"/>
            <a:ext cx="5111750" cy="5449022"/>
          </a:xfrm>
        </p:spPr>
        <p:txBody>
          <a:bodyPr>
            <a:normAutofit fontScale="92500" lnSpcReduction="10000"/>
          </a:bodyPr>
          <a:lstStyle/>
          <a:p>
            <a:r>
              <a:rPr lang="en-US" sz="1600" dirty="0"/>
              <a:t>Stomach energy is energy of digestion (mostly upper digestive tract).  Begins at the mouth, involves the jaws, esophagus, trachea, stomach, down to the small intestine.  The stomach, in facilitating the functioning of these parts, relates to eating, exercising, production of body heat, reproduction for women.  Controls appetite, lactation and functioning of the ovaries to some extent.  Responsible for providing the entire system with postnatal energy from the digestion of foods and fluids and from moving them on to the small intestine for extraction and assimilation of nutrients.</a:t>
            </a:r>
          </a:p>
          <a:p>
            <a:r>
              <a:rPr lang="en-US" sz="1600" dirty="0"/>
              <a:t> Minister of the mill – of nourishment. Muscles, mouth, lips and saliva are the </a:t>
            </a:r>
            <a:r>
              <a:rPr lang="en-US" sz="1600" dirty="0" err="1"/>
              <a:t>phsyical</a:t>
            </a:r>
            <a:r>
              <a:rPr lang="en-US" sz="1600" dirty="0"/>
              <a:t> tissues correlated with the stomach and spleen.</a:t>
            </a:r>
          </a:p>
          <a:p>
            <a:pPr marL="0" indent="0">
              <a:buNone/>
            </a:pPr>
            <a:r>
              <a:rPr lang="en-US" sz="1600" dirty="0"/>
              <a:t> </a:t>
            </a:r>
          </a:p>
          <a:p>
            <a:r>
              <a:rPr lang="en-US" sz="1600" b="1" dirty="0"/>
              <a:t>Balanced stomach energy</a:t>
            </a:r>
            <a:r>
              <a:rPr lang="en-US" sz="1600" dirty="0"/>
              <a:t>:  equanimity. Balanced mental state</a:t>
            </a:r>
          </a:p>
          <a:p>
            <a:r>
              <a:rPr lang="en-US" sz="1600" b="1" dirty="0"/>
              <a:t>Imbalance in stomach meridian</a:t>
            </a:r>
            <a:r>
              <a:rPr lang="en-US" sz="1600" dirty="0"/>
              <a:t>: tendency to worry over minor details, agitation in the mind, tension build up in neck and shoulders. Legs can feel heavy, feet can feel cold. Tired, yawning a lot. Can have a tendency to overeat.  Sores at the mouth are symptoms of stomach energy insufficiency.</a:t>
            </a:r>
          </a:p>
        </p:txBody>
      </p:sp>
      <p:sp>
        <p:nvSpPr>
          <p:cNvPr id="4" name="Text Placeholder 3"/>
          <p:cNvSpPr>
            <a:spLocks noGrp="1"/>
          </p:cNvSpPr>
          <p:nvPr>
            <p:ph type="body" sz="half" idx="2"/>
          </p:nvPr>
        </p:nvSpPr>
        <p:spPr>
          <a:xfrm>
            <a:off x="551655" y="1321251"/>
            <a:ext cx="2322492" cy="4804912"/>
          </a:xfrm>
        </p:spPr>
        <p:txBody>
          <a:bodyPr/>
          <a:lstStyle/>
          <a:p>
            <a:endParaRPr lang="en-US" dirty="0"/>
          </a:p>
        </p:txBody>
      </p:sp>
      <p:pic>
        <p:nvPicPr>
          <p:cNvPr id="5" name="Picture 4" descr="Screen Shot 2015-10-25 at 10.3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77141"/>
            <a:ext cx="2516308" cy="5449022"/>
          </a:xfrm>
          <a:prstGeom prst="rect">
            <a:avLst/>
          </a:prstGeom>
        </p:spPr>
      </p:pic>
      <p:sp>
        <p:nvSpPr>
          <p:cNvPr id="6" name="TextBox 5">
            <a:extLst>
              <a:ext uri="{FF2B5EF4-FFF2-40B4-BE49-F238E27FC236}">
                <a16:creationId xmlns:a16="http://schemas.microsoft.com/office/drawing/2014/main" id="{202853A5-A265-DE8D-E622-B2183108E8C6}"/>
              </a:ext>
            </a:extLst>
          </p:cNvPr>
          <p:cNvSpPr txBox="1"/>
          <p:nvPr/>
        </p:nvSpPr>
        <p:spPr>
          <a:xfrm>
            <a:off x="215942" y="6180859"/>
            <a:ext cx="8712116" cy="646331"/>
          </a:xfrm>
          <a:prstGeom prst="rect">
            <a:avLst/>
          </a:prstGeom>
          <a:noFill/>
        </p:spPr>
        <p:txBody>
          <a:bodyPr wrap="square" rtlCol="0">
            <a:spAutoFit/>
          </a:bodyPr>
          <a:lstStyle/>
          <a:p>
            <a:r>
              <a:rPr lang="en-US" dirty="0">
                <a:solidFill>
                  <a:schemeClr val="accent4"/>
                </a:solidFill>
              </a:rPr>
              <a:t>Kriyas:  </a:t>
            </a:r>
            <a:r>
              <a:rPr lang="en-US" dirty="0" err="1">
                <a:solidFill>
                  <a:schemeClr val="accent4"/>
                </a:solidFill>
              </a:rPr>
              <a:t>Nabhi</a:t>
            </a:r>
            <a:r>
              <a:rPr lang="en-US" dirty="0">
                <a:solidFill>
                  <a:schemeClr val="accent4"/>
                </a:solidFill>
              </a:rPr>
              <a:t>, </a:t>
            </a:r>
            <a:r>
              <a:rPr lang="en-US" dirty="0" err="1">
                <a:solidFill>
                  <a:schemeClr val="accent4"/>
                </a:solidFill>
              </a:rPr>
              <a:t>Nabhi</a:t>
            </a:r>
            <a:r>
              <a:rPr lang="en-US" dirty="0">
                <a:solidFill>
                  <a:schemeClr val="accent4"/>
                </a:solidFill>
              </a:rPr>
              <a:t> Prana Apana, </a:t>
            </a:r>
            <a:r>
              <a:rPr lang="en-US" dirty="0" err="1">
                <a:solidFill>
                  <a:schemeClr val="accent4"/>
                </a:solidFill>
              </a:rPr>
              <a:t>Nabhi</a:t>
            </a:r>
            <a:r>
              <a:rPr lang="en-US" dirty="0">
                <a:solidFill>
                  <a:schemeClr val="accent4"/>
                </a:solidFill>
              </a:rPr>
              <a:t> Kriya for Digestion, Strengthening the Stomach Balance Prana and Apana, All kriyas for </a:t>
            </a:r>
            <a:r>
              <a:rPr lang="en-US" dirty="0" err="1">
                <a:solidFill>
                  <a:schemeClr val="accent4"/>
                </a:solidFill>
              </a:rPr>
              <a:t>nabhi</a:t>
            </a:r>
            <a:r>
              <a:rPr lang="en-US" dirty="0">
                <a:solidFill>
                  <a:schemeClr val="accent4"/>
                </a:solidFill>
              </a:rPr>
              <a:t> / digestion, Kriya for the Liver, Colon, Stomach</a:t>
            </a:r>
          </a:p>
        </p:txBody>
      </p:sp>
      <p:sp>
        <p:nvSpPr>
          <p:cNvPr id="7" name="TextBox 6">
            <a:extLst>
              <a:ext uri="{FF2B5EF4-FFF2-40B4-BE49-F238E27FC236}">
                <a16:creationId xmlns:a16="http://schemas.microsoft.com/office/drawing/2014/main" id="{BB790AF8-95B4-811F-8370-BCAE7372FC0E}"/>
              </a:ext>
            </a:extLst>
          </p:cNvPr>
          <p:cNvSpPr txBox="1"/>
          <p:nvPr/>
        </p:nvSpPr>
        <p:spPr>
          <a:xfrm>
            <a:off x="3067963" y="5572165"/>
            <a:ext cx="5742405" cy="553998"/>
          </a:xfrm>
          <a:prstGeom prst="rect">
            <a:avLst/>
          </a:prstGeom>
          <a:noFill/>
        </p:spPr>
        <p:txBody>
          <a:bodyPr wrap="square" rtlCol="0">
            <a:spAutoFit/>
          </a:bodyPr>
          <a:lstStyle/>
          <a:p>
            <a:r>
              <a:rPr lang="en-US" sz="1500" b="1" dirty="0">
                <a:solidFill>
                  <a:srgbClr val="7030A0"/>
                </a:solidFill>
              </a:rPr>
              <a:t>Postures:  rock pose, sat kriya, spinal flexes, cat cow, camel, bow pose, leg lifts, stretch pose,  </a:t>
            </a:r>
          </a:p>
        </p:txBody>
      </p:sp>
    </p:spTree>
    <p:extLst>
      <p:ext uri="{BB962C8B-B14F-4D97-AF65-F5344CB8AC3E}">
        <p14:creationId xmlns:p14="http://schemas.microsoft.com/office/powerpoint/2010/main" val="287748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the body meridians&#10;&#10;Description automatically generated">
            <a:extLst>
              <a:ext uri="{FF2B5EF4-FFF2-40B4-BE49-F238E27FC236}">
                <a16:creationId xmlns:a16="http://schemas.microsoft.com/office/drawing/2014/main" id="{4159CA98-B1D2-78E7-71BA-6B4EA3FB7B44}"/>
              </a:ext>
            </a:extLst>
          </p:cNvPr>
          <p:cNvPicPr>
            <a:picLocks noGrp="1" noChangeAspect="1"/>
          </p:cNvPicPr>
          <p:nvPr>
            <p:ph idx="1"/>
          </p:nvPr>
        </p:nvPicPr>
        <p:blipFill>
          <a:blip r:embed="rId2"/>
          <a:stretch>
            <a:fillRect/>
          </a:stretch>
        </p:blipFill>
        <p:spPr>
          <a:xfrm>
            <a:off x="1651913" y="1187107"/>
            <a:ext cx="5840173" cy="4286936"/>
          </a:xfrm>
        </p:spPr>
      </p:pic>
      <p:sp>
        <p:nvSpPr>
          <p:cNvPr id="4" name="Text Placeholder 3">
            <a:extLst>
              <a:ext uri="{FF2B5EF4-FFF2-40B4-BE49-F238E27FC236}">
                <a16:creationId xmlns:a16="http://schemas.microsoft.com/office/drawing/2014/main" id="{6E02C4FC-1A6E-E4A5-BE5A-2C269792D19C}"/>
              </a:ext>
            </a:extLst>
          </p:cNvPr>
          <p:cNvSpPr>
            <a:spLocks noGrp="1"/>
          </p:cNvSpPr>
          <p:nvPr>
            <p:ph type="body" sz="half" idx="2"/>
          </p:nvPr>
        </p:nvSpPr>
        <p:spPr>
          <a:xfrm flipV="1">
            <a:off x="457201" y="7283668"/>
            <a:ext cx="846082" cy="472964"/>
          </a:xfrm>
        </p:spPr>
        <p:txBody>
          <a:bodyPr/>
          <a:lstStyle/>
          <a:p>
            <a:endParaRPr lang="en-US" dirty="0"/>
          </a:p>
        </p:txBody>
      </p:sp>
      <p:sp>
        <p:nvSpPr>
          <p:cNvPr id="7" name="Rectangle 6">
            <a:extLst>
              <a:ext uri="{FF2B5EF4-FFF2-40B4-BE49-F238E27FC236}">
                <a16:creationId xmlns:a16="http://schemas.microsoft.com/office/drawing/2014/main" id="{FD52B134-90CD-9FC0-8E9E-D4B07BD15C91}"/>
              </a:ext>
            </a:extLst>
          </p:cNvPr>
          <p:cNvSpPr/>
          <p:nvPr/>
        </p:nvSpPr>
        <p:spPr>
          <a:xfrm>
            <a:off x="1471961" y="4390721"/>
            <a:ext cx="914400" cy="914400"/>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51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381162"/>
          </a:xfrm>
        </p:spPr>
        <p:txBody>
          <a:bodyPr>
            <a:normAutofit fontScale="90000"/>
          </a:bodyPr>
          <a:lstStyle/>
          <a:p>
            <a:r>
              <a:rPr lang="en-US" sz="2200" dirty="0"/>
              <a:t>HEART</a:t>
            </a:r>
            <a:r>
              <a:rPr lang="en-US" dirty="0"/>
              <a:t> </a:t>
            </a:r>
            <a:r>
              <a:rPr lang="en-US" sz="2200" dirty="0"/>
              <a:t>- YIN</a:t>
            </a:r>
          </a:p>
        </p:txBody>
      </p:sp>
      <p:sp>
        <p:nvSpPr>
          <p:cNvPr id="3" name="Content Placeholder 2"/>
          <p:cNvSpPr>
            <a:spLocks noGrp="1"/>
          </p:cNvSpPr>
          <p:nvPr>
            <p:ph idx="1"/>
          </p:nvPr>
        </p:nvSpPr>
        <p:spPr>
          <a:xfrm>
            <a:off x="3575050" y="654212"/>
            <a:ext cx="5111750" cy="5471951"/>
          </a:xfrm>
        </p:spPr>
        <p:txBody>
          <a:bodyPr>
            <a:normAutofit fontScale="47500" lnSpcReduction="20000"/>
          </a:bodyPr>
          <a:lstStyle/>
          <a:p>
            <a:r>
              <a:rPr lang="en-US" dirty="0"/>
              <a:t>Heart - the sovereign of the organs where awareness (consciousness) originates.  </a:t>
            </a:r>
          </a:p>
          <a:p>
            <a:pPr marL="0" indent="0">
              <a:buNone/>
            </a:pPr>
            <a:r>
              <a:rPr lang="en-US" dirty="0"/>
              <a:t> </a:t>
            </a:r>
          </a:p>
          <a:p>
            <a:r>
              <a:rPr lang="en-US" dirty="0"/>
              <a:t>Physiologically the hear</a:t>
            </a:r>
            <a:r>
              <a:rPr lang="en-US" b="1" dirty="0"/>
              <a:t>t</a:t>
            </a:r>
            <a:r>
              <a:rPr lang="en-US" dirty="0"/>
              <a:t> controls circulation and distribution of blood.  Therefore all organs depend on it.  Thoughts and emotions influence the function of various organs via the pulse and blood pressure which are controlled by the heart, where emotions arise. Therefore, heart controls the emotional body..  When the heart is strong and steady, our emotions are under control. When the heart is weak and wavering, emotions rebel on the heart-mind which then loses command over the body. The Heart Meridian works to integrate the external stimuli received by the body and to affect a response.  Closely connected with the thymus gland (the mainstay of the immune system). Extreme emotions such as grief, anger, panic have a suppressive effect on the immune system by inhibiting the thymus function.</a:t>
            </a:r>
          </a:p>
          <a:p>
            <a:pPr marL="0" indent="0">
              <a:buNone/>
            </a:pPr>
            <a:r>
              <a:rPr lang="en-US" dirty="0"/>
              <a:t> </a:t>
            </a:r>
          </a:p>
          <a:p>
            <a:r>
              <a:rPr lang="en-US" b="1" dirty="0"/>
              <a:t>Balanced Heart</a:t>
            </a:r>
            <a:r>
              <a:rPr lang="en-US" dirty="0"/>
              <a:t>:  Joy, Peace, Love, Contentment, Wisdom, Courtesy</a:t>
            </a:r>
          </a:p>
          <a:p>
            <a:pPr marL="0" indent="0">
              <a:buNone/>
            </a:pPr>
            <a:r>
              <a:rPr lang="en-US" dirty="0"/>
              <a:t> </a:t>
            </a:r>
          </a:p>
          <a:p>
            <a:r>
              <a:rPr lang="en-US" b="1" dirty="0"/>
              <a:t>Heart Imbalance /dysfunction</a:t>
            </a:r>
            <a:r>
              <a:rPr lang="en-US" sz="2900" dirty="0"/>
              <a:t>:  Hate, Guilt, Shock, Nervousness, Longing, Craving.  Speech impediments, Sweaty Palms, Heart Palpitations, Irregular heart beat, excessive dreaming, poor long-term memory, despair, depression</a:t>
            </a:r>
          </a:p>
          <a:p>
            <a:endParaRPr lang="en-US" dirty="0"/>
          </a:p>
        </p:txBody>
      </p:sp>
      <p:sp>
        <p:nvSpPr>
          <p:cNvPr id="4" name="Text Placeholder 3"/>
          <p:cNvSpPr>
            <a:spLocks noGrp="1"/>
          </p:cNvSpPr>
          <p:nvPr>
            <p:ph type="body" sz="half" idx="2"/>
          </p:nvPr>
        </p:nvSpPr>
        <p:spPr>
          <a:xfrm>
            <a:off x="239818" y="716984"/>
            <a:ext cx="3225695" cy="4967758"/>
          </a:xfrm>
        </p:spPr>
        <p:txBody>
          <a:bodyPr/>
          <a:lstStyle/>
          <a:p>
            <a:endParaRPr lang="en-US" dirty="0"/>
          </a:p>
        </p:txBody>
      </p:sp>
      <p:pic>
        <p:nvPicPr>
          <p:cNvPr id="5" name="Picture 4" descr="Screen Shot 2015-10-25 at 10.53.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8" y="716984"/>
            <a:ext cx="3219931" cy="4967758"/>
          </a:xfrm>
          <a:prstGeom prst="rect">
            <a:avLst/>
          </a:prstGeom>
        </p:spPr>
      </p:pic>
      <p:sp>
        <p:nvSpPr>
          <p:cNvPr id="6" name="TextBox 5">
            <a:extLst>
              <a:ext uri="{FF2B5EF4-FFF2-40B4-BE49-F238E27FC236}">
                <a16:creationId xmlns:a16="http://schemas.microsoft.com/office/drawing/2014/main" id="{D2A17AAB-F7E8-A0A8-3710-B33DCEAE845B}"/>
              </a:ext>
            </a:extLst>
          </p:cNvPr>
          <p:cNvSpPr txBox="1"/>
          <p:nvPr/>
        </p:nvSpPr>
        <p:spPr>
          <a:xfrm>
            <a:off x="111989" y="5780782"/>
            <a:ext cx="8192021" cy="1077218"/>
          </a:xfrm>
          <a:prstGeom prst="rect">
            <a:avLst/>
          </a:prstGeom>
          <a:noFill/>
        </p:spPr>
        <p:txBody>
          <a:bodyPr wrap="square" rtlCol="0">
            <a:spAutoFit/>
          </a:bodyPr>
          <a:lstStyle/>
          <a:p>
            <a:r>
              <a:rPr lang="en-US" sz="1600" b="1" dirty="0">
                <a:solidFill>
                  <a:srgbClr val="7030A0"/>
                </a:solidFill>
              </a:rPr>
              <a:t>Postures: arm extensions and movements, downward dog, full wheel, supine spinal twist, ego eradicator, aura sweeps, archer pose, cross crawls</a:t>
            </a:r>
          </a:p>
          <a:p>
            <a:r>
              <a:rPr lang="en-US" sz="1600" dirty="0">
                <a:solidFill>
                  <a:srgbClr val="7030A0"/>
                </a:solidFill>
              </a:rPr>
              <a:t>Kriyas:  To open the Heart Center, Heart Connection, Heart’s Delight, Har Aerobic Kriya, Raise Kundalini Set 2, Total Balance Kriya</a:t>
            </a:r>
          </a:p>
        </p:txBody>
      </p:sp>
    </p:spTree>
    <p:extLst>
      <p:ext uri="{BB962C8B-B14F-4D97-AF65-F5344CB8AC3E}">
        <p14:creationId xmlns:p14="http://schemas.microsoft.com/office/powerpoint/2010/main" val="250493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23885"/>
          </a:xfrm>
        </p:spPr>
        <p:txBody>
          <a:bodyPr/>
          <a:lstStyle/>
          <a:p>
            <a:r>
              <a:rPr lang="en-US" dirty="0"/>
              <a:t>SMALL INTESTINE - YANG</a:t>
            </a:r>
          </a:p>
        </p:txBody>
      </p:sp>
      <p:sp>
        <p:nvSpPr>
          <p:cNvPr id="3" name="Content Placeholder 2"/>
          <p:cNvSpPr>
            <a:spLocks noGrp="1"/>
          </p:cNvSpPr>
          <p:nvPr>
            <p:ph idx="1"/>
          </p:nvPr>
        </p:nvSpPr>
        <p:spPr>
          <a:xfrm>
            <a:off x="3575050" y="386015"/>
            <a:ext cx="5111750" cy="5740148"/>
          </a:xfrm>
        </p:spPr>
        <p:txBody>
          <a:bodyPr>
            <a:normAutofit fontScale="92500" lnSpcReduction="20000"/>
          </a:bodyPr>
          <a:lstStyle/>
          <a:p>
            <a:r>
              <a:rPr lang="en-US" sz="1700" dirty="0"/>
              <a:t>The Small Intestine process nutrients out of food for use by the body. Known as the minister of reception, It assimilates and further refines the purified nutrients it worked to separate and moves the impure waste toward the large intestine for elimination.  Converts food into nutrients to produce blood and tissues and to control the whole body by providing nutrition.  It also aids the heart meridian by keeping the chi down in the </a:t>
            </a:r>
            <a:r>
              <a:rPr lang="en-US" sz="1700" dirty="0" err="1"/>
              <a:t>hara</a:t>
            </a:r>
            <a:r>
              <a:rPr lang="en-US" sz="1700" dirty="0"/>
              <a:t> to maintain composure and calmness.</a:t>
            </a:r>
          </a:p>
          <a:p>
            <a:endParaRPr lang="en-US" sz="1700" dirty="0"/>
          </a:p>
          <a:p>
            <a:r>
              <a:rPr lang="en-US" sz="1800" dirty="0"/>
              <a:t>Its energy meridian runs into the head, where it influences the function of the pituitary gland, the 'master gland' whose secretions regulate growth, metabolism, immunity, sexuality, and the entire endocrine system.</a:t>
            </a:r>
            <a:endParaRPr lang="en-US" sz="1700" dirty="0"/>
          </a:p>
          <a:p>
            <a:pPr marL="0" indent="0">
              <a:buNone/>
            </a:pPr>
            <a:r>
              <a:rPr lang="en-US" sz="1700" dirty="0"/>
              <a:t> </a:t>
            </a:r>
          </a:p>
          <a:p>
            <a:r>
              <a:rPr lang="en-US" sz="1700" b="1" dirty="0"/>
              <a:t>Strong S.I. energy</a:t>
            </a:r>
            <a:r>
              <a:rPr lang="en-US" sz="1700" dirty="0"/>
              <a:t>:  mental clarity; power of discernment.</a:t>
            </a:r>
          </a:p>
          <a:p>
            <a:pPr marL="0" indent="0">
              <a:buNone/>
            </a:pPr>
            <a:r>
              <a:rPr lang="en-US" sz="1700" dirty="0"/>
              <a:t> </a:t>
            </a:r>
          </a:p>
          <a:p>
            <a:r>
              <a:rPr lang="en-US" sz="1700" b="1" dirty="0"/>
              <a:t>S.I. Imbalance</a:t>
            </a:r>
            <a:r>
              <a:rPr lang="en-US" sz="1700" dirty="0"/>
              <a:t> associated with holding things back (i.e. anger, being in a state of shock) Such mental states cause symptoms such as stagnation in neck and shoulders, fatigue, low back pains, leg cramping.  Also associated with ovaries and menstrual regularity, migraine headaches.</a:t>
            </a:r>
          </a:p>
          <a:p>
            <a:endParaRPr lang="en-US" dirty="0"/>
          </a:p>
        </p:txBody>
      </p:sp>
      <p:sp>
        <p:nvSpPr>
          <p:cNvPr id="4" name="Text Placeholder 3"/>
          <p:cNvSpPr>
            <a:spLocks noGrp="1"/>
          </p:cNvSpPr>
          <p:nvPr>
            <p:ph type="body" sz="half" idx="2"/>
          </p:nvPr>
        </p:nvSpPr>
        <p:spPr>
          <a:xfrm>
            <a:off x="457200" y="1158047"/>
            <a:ext cx="2817519" cy="4432952"/>
          </a:xfrm>
        </p:spPr>
        <p:txBody>
          <a:bodyPr/>
          <a:lstStyle/>
          <a:p>
            <a:endParaRPr lang="en-US"/>
          </a:p>
        </p:txBody>
      </p:sp>
      <p:pic>
        <p:nvPicPr>
          <p:cNvPr id="5" name="Picture 4" descr="Screen Shot 2015-10-26 at 7.57.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0" y="971265"/>
            <a:ext cx="3480660" cy="4805387"/>
          </a:xfrm>
          <a:prstGeom prst="rect">
            <a:avLst/>
          </a:prstGeom>
        </p:spPr>
      </p:pic>
      <p:sp>
        <p:nvSpPr>
          <p:cNvPr id="6" name="TextBox 5">
            <a:extLst>
              <a:ext uri="{FF2B5EF4-FFF2-40B4-BE49-F238E27FC236}">
                <a16:creationId xmlns:a16="http://schemas.microsoft.com/office/drawing/2014/main" id="{564317A5-D04A-CC37-C890-39B8E0E0C945}"/>
              </a:ext>
            </a:extLst>
          </p:cNvPr>
          <p:cNvSpPr txBox="1"/>
          <p:nvPr/>
        </p:nvSpPr>
        <p:spPr>
          <a:xfrm>
            <a:off x="94390" y="5823293"/>
            <a:ext cx="8498910" cy="1015663"/>
          </a:xfrm>
          <a:prstGeom prst="rect">
            <a:avLst/>
          </a:prstGeom>
          <a:noFill/>
        </p:spPr>
        <p:txBody>
          <a:bodyPr wrap="square" rtlCol="0">
            <a:spAutoFit/>
          </a:bodyPr>
          <a:lstStyle/>
          <a:p>
            <a:r>
              <a:rPr lang="en-US" sz="1400" b="1" dirty="0">
                <a:solidFill>
                  <a:srgbClr val="7030A0"/>
                </a:solidFill>
              </a:rPr>
              <a:t>Postures: Bow Pose, Cross Crawls, Boat Pose, Supine Spinal Twist with palms facing down, Windmills, Yoga mudra, Arm Rotations and Extensions, Neck Turns and Rolls, Shoulder Shrugs</a:t>
            </a:r>
          </a:p>
          <a:p>
            <a:r>
              <a:rPr lang="en-US" sz="1600" dirty="0">
                <a:solidFill>
                  <a:srgbClr val="7030A0"/>
                </a:solidFill>
              </a:rPr>
              <a:t>Kriyas: Sat Kriya, Colon Cleanser, Meditation to Face the Challenge of Tomorrow, Healthy Bowel, Synchronize the Brain and the Tattvas</a:t>
            </a:r>
          </a:p>
        </p:txBody>
      </p:sp>
    </p:spTree>
    <p:extLst>
      <p:ext uri="{BB962C8B-B14F-4D97-AF65-F5344CB8AC3E}">
        <p14:creationId xmlns:p14="http://schemas.microsoft.com/office/powerpoint/2010/main" val="245205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424267"/>
          </a:xfrm>
        </p:spPr>
        <p:txBody>
          <a:bodyPr/>
          <a:lstStyle/>
          <a:p>
            <a:r>
              <a:rPr lang="en-US" dirty="0"/>
              <a:t>PERICARDIUM - YIN</a:t>
            </a:r>
          </a:p>
        </p:txBody>
      </p:sp>
      <p:sp>
        <p:nvSpPr>
          <p:cNvPr id="3" name="Content Placeholder 2"/>
          <p:cNvSpPr>
            <a:spLocks noGrp="1"/>
          </p:cNvSpPr>
          <p:nvPr>
            <p:ph idx="1"/>
          </p:nvPr>
        </p:nvSpPr>
        <p:spPr>
          <a:xfrm>
            <a:off x="3686136" y="576197"/>
            <a:ext cx="5094609" cy="6112701"/>
          </a:xfrm>
        </p:spPr>
        <p:txBody>
          <a:bodyPr>
            <a:normAutofit/>
          </a:bodyPr>
          <a:lstStyle/>
          <a:p>
            <a:r>
              <a:rPr lang="en-US" sz="1300" dirty="0"/>
              <a:t>The pericardium, or heart constrictor, conveys the will of the sovereign (the heart).  Its job is to create feelings of joy and pleasure for the sovereign or king, (the heart) and to protect it.</a:t>
            </a:r>
          </a:p>
          <a:p>
            <a:pPr marL="0" indent="0">
              <a:buNone/>
            </a:pPr>
            <a:r>
              <a:rPr lang="en-US" sz="1300" dirty="0"/>
              <a:t> </a:t>
            </a:r>
          </a:p>
          <a:p>
            <a:r>
              <a:rPr lang="en-US" sz="1300" dirty="0"/>
              <a:t>The heart constrictor carries out the will of the heart and is involved in blood circulation which regulates the distribution of nutrients.  Related to the circulatory system, the pericardium regulates circulation in the major blood vessels that run in and out of the heart. </a:t>
            </a:r>
          </a:p>
          <a:p>
            <a:endParaRPr lang="en-US" sz="1300" dirty="0"/>
          </a:p>
          <a:p>
            <a:r>
              <a:rPr lang="en-US" sz="1300" dirty="0"/>
              <a:t> Provides the heart with physical protection from damage and disruptions that can occur from radical fluctuations in energy caused by the emotional ups and downs of each day and the excessive emotions that other organs can generate in response.</a:t>
            </a:r>
          </a:p>
          <a:p>
            <a:endParaRPr lang="en-US" sz="1300" dirty="0"/>
          </a:p>
          <a:p>
            <a:r>
              <a:rPr lang="en-US" sz="1300" dirty="0"/>
              <a:t> Emotionally related to the loving feelings associated with sex, thereby linking the physical and emotional aspects of sexual activity (moderates the raw sexual en of kidneys with the all embracing love generated by the heart). Controls emotional and mental stability.</a:t>
            </a:r>
          </a:p>
          <a:p>
            <a:pPr marL="0" indent="0">
              <a:buNone/>
            </a:pPr>
            <a:endParaRPr lang="en-US" sz="1300" dirty="0"/>
          </a:p>
          <a:p>
            <a:r>
              <a:rPr lang="en-US" sz="1300" b="1" dirty="0"/>
              <a:t>Strong Heart Constrictor energy:  </a:t>
            </a:r>
            <a:r>
              <a:rPr lang="en-US" sz="1300" dirty="0"/>
              <a:t>feelings of joy and stability.</a:t>
            </a:r>
          </a:p>
          <a:p>
            <a:pPr marL="0" indent="0">
              <a:buNone/>
            </a:pPr>
            <a:endParaRPr lang="en-US" sz="1300" dirty="0"/>
          </a:p>
          <a:p>
            <a:r>
              <a:rPr lang="en-ID" sz="1300" b="1" kern="100" dirty="0">
                <a:effectLst/>
                <a:latin typeface="Times" pitchFamily="2" charset="0"/>
                <a:ea typeface="Times New Roman" panose="02020603050405020304" pitchFamily="18" charset="0"/>
                <a:cs typeface="Times" pitchFamily="2" charset="0"/>
              </a:rPr>
              <a:t>Imbalances in the heart constrictor</a:t>
            </a:r>
            <a:r>
              <a:rPr lang="en-ID" sz="1300" kern="100" dirty="0">
                <a:effectLst/>
                <a:latin typeface="Times" pitchFamily="2" charset="0"/>
                <a:ea typeface="Times New Roman" panose="02020603050405020304" pitchFamily="18" charset="0"/>
                <a:cs typeface="Times" pitchFamily="2" charset="0"/>
              </a:rPr>
              <a:t>:  exhaustion from concentrating too hard, haziness of the head, difficulty to relax, hotness of head, cold in one’s extremities, heart palpitations.</a:t>
            </a:r>
            <a:endParaRPr lang="en-ID" sz="13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300" dirty="0"/>
          </a:p>
          <a:p>
            <a:endParaRPr lang="en-US" sz="1600" dirty="0"/>
          </a:p>
        </p:txBody>
      </p:sp>
      <p:sp>
        <p:nvSpPr>
          <p:cNvPr id="4" name="Text Placeholder 3"/>
          <p:cNvSpPr>
            <a:spLocks noGrp="1"/>
          </p:cNvSpPr>
          <p:nvPr>
            <p:ph type="body" sz="half" idx="2"/>
          </p:nvPr>
        </p:nvSpPr>
        <p:spPr>
          <a:xfrm>
            <a:off x="457200" y="1221223"/>
            <a:ext cx="3008313" cy="4691063"/>
          </a:xfrm>
        </p:spPr>
        <p:txBody>
          <a:bodyPr/>
          <a:lstStyle/>
          <a:p>
            <a:endParaRPr lang="en-US"/>
          </a:p>
        </p:txBody>
      </p:sp>
      <p:pic>
        <p:nvPicPr>
          <p:cNvPr id="6" name="Picture 5" descr="Screen Shot 2015-10-25 at 11.0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77" y="731837"/>
            <a:ext cx="3355097" cy="5305707"/>
          </a:xfrm>
          <a:prstGeom prst="rect">
            <a:avLst/>
          </a:prstGeom>
        </p:spPr>
      </p:pic>
      <p:sp>
        <p:nvSpPr>
          <p:cNvPr id="5" name="TextBox 4">
            <a:extLst>
              <a:ext uri="{FF2B5EF4-FFF2-40B4-BE49-F238E27FC236}">
                <a16:creationId xmlns:a16="http://schemas.microsoft.com/office/drawing/2014/main" id="{EDC8FB85-CFEC-B87F-3DB0-61A8608B9430}"/>
              </a:ext>
            </a:extLst>
          </p:cNvPr>
          <p:cNvSpPr txBox="1"/>
          <p:nvPr/>
        </p:nvSpPr>
        <p:spPr>
          <a:xfrm>
            <a:off x="1388971" y="6319566"/>
            <a:ext cx="8544168" cy="369332"/>
          </a:xfrm>
          <a:prstGeom prst="rect">
            <a:avLst/>
          </a:prstGeom>
          <a:noFill/>
        </p:spPr>
        <p:txBody>
          <a:bodyPr wrap="square" rtlCol="0">
            <a:spAutoFit/>
          </a:bodyPr>
          <a:lstStyle/>
          <a:p>
            <a:r>
              <a:rPr lang="en-US" dirty="0">
                <a:solidFill>
                  <a:srgbClr val="7030A0"/>
                </a:solidFill>
              </a:rPr>
              <a:t>Postures and Kriyas:  Same as for Heart Meridian</a:t>
            </a:r>
          </a:p>
        </p:txBody>
      </p:sp>
    </p:spTree>
    <p:extLst>
      <p:ext uri="{BB962C8B-B14F-4D97-AF65-F5344CB8AC3E}">
        <p14:creationId xmlns:p14="http://schemas.microsoft.com/office/powerpoint/2010/main" val="291957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35571"/>
          </a:xfrm>
        </p:spPr>
        <p:txBody>
          <a:bodyPr/>
          <a:lstStyle/>
          <a:p>
            <a:r>
              <a:rPr lang="en-US" dirty="0"/>
              <a:t>TRIPLE HEATER - YANG</a:t>
            </a:r>
          </a:p>
        </p:txBody>
      </p:sp>
      <p:sp>
        <p:nvSpPr>
          <p:cNvPr id="3" name="Content Placeholder 2"/>
          <p:cNvSpPr>
            <a:spLocks noGrp="1"/>
          </p:cNvSpPr>
          <p:nvPr>
            <p:ph idx="1"/>
          </p:nvPr>
        </p:nvSpPr>
        <p:spPr>
          <a:xfrm>
            <a:off x="3575050" y="498084"/>
            <a:ext cx="5111750" cy="5628079"/>
          </a:xfrm>
        </p:spPr>
        <p:txBody>
          <a:bodyPr>
            <a:normAutofit fontScale="77500" lnSpcReduction="20000"/>
          </a:bodyPr>
          <a:lstStyle/>
          <a:p>
            <a:r>
              <a:rPr lang="en-US" sz="1800" dirty="0"/>
              <a:t>The triple heater (san-</a:t>
            </a:r>
            <a:r>
              <a:rPr lang="en-US" sz="1800" dirty="0" err="1"/>
              <a:t>jiao</a:t>
            </a:r>
            <a:r>
              <a:rPr lang="en-US" sz="1800" dirty="0"/>
              <a:t>) regulates the actual distribution of nutrients to the extremities by its control of the peripheral circulation and lymphatic flow.  It circulates the nourishing and the protecting chi (</a:t>
            </a:r>
            <a:r>
              <a:rPr lang="en-US" sz="1800" dirty="0" err="1"/>
              <a:t>prana</a:t>
            </a:r>
            <a:r>
              <a:rPr lang="en-US" sz="1800" dirty="0"/>
              <a:t>) into the central and peripheral part of the body. Transports the nutrients  absorbed the small intestine into every corner of the body.  Controls our fight and flight system. </a:t>
            </a:r>
          </a:p>
          <a:p>
            <a:pPr marL="0" indent="0">
              <a:buNone/>
            </a:pPr>
            <a:endParaRPr lang="en-US" sz="1800" dirty="0"/>
          </a:p>
          <a:p>
            <a:r>
              <a:rPr lang="en-US" sz="1800" dirty="0"/>
              <a:t> Not an individual organ but a functional energy system that helps regulate, integrate and harmonize the activities of other organs.  Known as the water minister as it is responsible for the very important role of making sure all corners of the body stay nourished and flowing.</a:t>
            </a:r>
          </a:p>
          <a:p>
            <a:endParaRPr lang="en-US" sz="1800" dirty="0"/>
          </a:p>
          <a:p>
            <a:r>
              <a:rPr lang="en-US" sz="1800" dirty="0"/>
              <a:t>The Upper Burner controls intake, the Middle Burner controls transformation, the Lower Burner controls elimination.</a:t>
            </a:r>
            <a:r>
              <a:rPr lang="en-US" sz="1700" dirty="0"/>
              <a:t> </a:t>
            </a:r>
          </a:p>
          <a:p>
            <a:endParaRPr lang="en-US" sz="1700" dirty="0"/>
          </a:p>
          <a:p>
            <a:r>
              <a:rPr lang="en-US" sz="1800" dirty="0"/>
              <a:t>works in partnership with the pericardium. “Protection and circulation”</a:t>
            </a:r>
          </a:p>
          <a:p>
            <a:pPr marL="0" indent="0">
              <a:buNone/>
            </a:pPr>
            <a:endParaRPr lang="en-US" sz="1800" dirty="0"/>
          </a:p>
          <a:p>
            <a:r>
              <a:rPr lang="en-US" sz="1800" dirty="0"/>
              <a:t>Related to the energy of the heart, feelings of joy from a pure space of the heart supports the harmonized and healthful flow of chi through the system, through the energy lines.</a:t>
            </a:r>
          </a:p>
          <a:p>
            <a:endParaRPr lang="en-US" sz="1800" dirty="0"/>
          </a:p>
          <a:p>
            <a:r>
              <a:rPr lang="en-US" sz="1800" b="1" dirty="0"/>
              <a:t>Imbalances in triple heater meridian</a:t>
            </a:r>
            <a:r>
              <a:rPr lang="en-US" sz="1800" dirty="0"/>
              <a:t>: inability to relate well to others, feeling overly defensive, always having one’s guard up. Tense / stiff all over, clenched fists, feels cold in extremities.  Susceptible to colds and flu; oversensitive to abrupt changes in environment / weather.  Jing / chi depletion.</a:t>
            </a:r>
          </a:p>
          <a:p>
            <a:endParaRPr lang="en-US" dirty="0"/>
          </a:p>
        </p:txBody>
      </p:sp>
      <p:sp>
        <p:nvSpPr>
          <p:cNvPr id="4" name="Text Placeholder 3"/>
          <p:cNvSpPr>
            <a:spLocks noGrp="1"/>
          </p:cNvSpPr>
          <p:nvPr>
            <p:ph type="body" sz="half" idx="2"/>
          </p:nvPr>
        </p:nvSpPr>
        <p:spPr>
          <a:xfrm>
            <a:off x="457200" y="1435100"/>
            <a:ext cx="3008313" cy="3657813"/>
          </a:xfrm>
        </p:spPr>
        <p:txBody>
          <a:bodyPr/>
          <a:lstStyle/>
          <a:p>
            <a:endParaRPr lang="en-US" dirty="0"/>
          </a:p>
        </p:txBody>
      </p:sp>
      <p:pic>
        <p:nvPicPr>
          <p:cNvPr id="5" name="Picture 4" descr="Screen Shot 2015-10-26 at 7.5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79" y="1145594"/>
            <a:ext cx="3204034" cy="4517009"/>
          </a:xfrm>
          <a:prstGeom prst="rect">
            <a:avLst/>
          </a:prstGeom>
        </p:spPr>
      </p:pic>
      <p:sp>
        <p:nvSpPr>
          <p:cNvPr id="6" name="TextBox 5">
            <a:extLst>
              <a:ext uri="{FF2B5EF4-FFF2-40B4-BE49-F238E27FC236}">
                <a16:creationId xmlns:a16="http://schemas.microsoft.com/office/drawing/2014/main" id="{79ECB93F-0499-5DFC-C854-E7BA86D336B0}"/>
              </a:ext>
            </a:extLst>
          </p:cNvPr>
          <p:cNvSpPr txBox="1"/>
          <p:nvPr/>
        </p:nvSpPr>
        <p:spPr>
          <a:xfrm>
            <a:off x="1127342" y="6160001"/>
            <a:ext cx="7446723" cy="646331"/>
          </a:xfrm>
          <a:prstGeom prst="rect">
            <a:avLst/>
          </a:prstGeom>
          <a:noFill/>
        </p:spPr>
        <p:txBody>
          <a:bodyPr wrap="square" rtlCol="0">
            <a:spAutoFit/>
          </a:bodyPr>
          <a:lstStyle/>
          <a:p>
            <a:r>
              <a:rPr lang="en-US" dirty="0">
                <a:solidFill>
                  <a:srgbClr val="7030A0"/>
                </a:solidFill>
              </a:rPr>
              <a:t>Postures and Kriyas:  Same as small intestine meridian</a:t>
            </a:r>
          </a:p>
          <a:p>
            <a:endParaRPr lang="en-US" dirty="0">
              <a:solidFill>
                <a:srgbClr val="7030A0"/>
              </a:solidFill>
            </a:endParaRPr>
          </a:p>
        </p:txBody>
      </p:sp>
    </p:spTree>
    <p:extLst>
      <p:ext uri="{BB962C8B-B14F-4D97-AF65-F5344CB8AC3E}">
        <p14:creationId xmlns:p14="http://schemas.microsoft.com/office/powerpoint/2010/main" val="413729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411816"/>
          </a:xfrm>
        </p:spPr>
        <p:txBody>
          <a:bodyPr/>
          <a:lstStyle/>
          <a:p>
            <a:r>
              <a:rPr lang="en-US" dirty="0"/>
              <a:t>LUNGS - YIN</a:t>
            </a:r>
          </a:p>
        </p:txBody>
      </p:sp>
      <p:sp>
        <p:nvSpPr>
          <p:cNvPr id="3" name="Content Placeholder 2"/>
          <p:cNvSpPr>
            <a:spLocks noGrp="1"/>
          </p:cNvSpPr>
          <p:nvPr>
            <p:ph idx="1"/>
          </p:nvPr>
        </p:nvSpPr>
        <p:spPr>
          <a:xfrm>
            <a:off x="3575050" y="684867"/>
            <a:ext cx="5111750" cy="5441296"/>
          </a:xfrm>
        </p:spPr>
        <p:txBody>
          <a:bodyPr>
            <a:normAutofit fontScale="62500" lnSpcReduction="20000"/>
          </a:bodyPr>
          <a:lstStyle/>
          <a:p>
            <a:pPr marL="0" indent="0">
              <a:buNone/>
            </a:pPr>
            <a:r>
              <a:rPr lang="en-US" sz="2600" dirty="0"/>
              <a:t> </a:t>
            </a:r>
          </a:p>
          <a:p>
            <a:r>
              <a:rPr lang="en-US" sz="2600" dirty="0"/>
              <a:t>The lungs, known as the prime minister of the kingdom, control breath and energy and thus help the heart circulate the blood.  They are responsible for managing external energies (breathing in) as well as keeping order internally (as they take in the vital </a:t>
            </a:r>
            <a:r>
              <a:rPr lang="en-US" sz="2600" dirty="0" err="1"/>
              <a:t>prana</a:t>
            </a:r>
            <a:r>
              <a:rPr lang="en-US" sz="2600" dirty="0"/>
              <a:t> and distribute it to activate the adaptive response of the body).  This process is done through the act of breathing.  This act of respiration has direct influence on one’s state of mind.  Lung meridian ends at the tip of the thumb.  Thus, when thumbs open, it is easier to breathe more freely.</a:t>
            </a:r>
          </a:p>
          <a:p>
            <a:r>
              <a:rPr lang="en-US" sz="2600" dirty="0"/>
              <a:t> physical branches of the vitality of the breath of the lungs:  skin, nose, mucus.  Also balances the autonomic nervous system.</a:t>
            </a:r>
          </a:p>
          <a:p>
            <a:r>
              <a:rPr lang="en-US" sz="2600" dirty="0"/>
              <a:t>Paired with the yang organ of the large intestines, the Lungs take in the finer essence of air while the large intestine processes grosser materials</a:t>
            </a:r>
          </a:p>
          <a:p>
            <a:endParaRPr lang="en-US" sz="2600" dirty="0"/>
          </a:p>
          <a:p>
            <a:r>
              <a:rPr lang="en-US" sz="2600" b="1" dirty="0"/>
              <a:t>Positive lung energy attributes</a:t>
            </a:r>
            <a:r>
              <a:rPr lang="en-US" sz="2600" dirty="0"/>
              <a:t>:  Dignity, integrity, high self esteem. Openness to life.</a:t>
            </a:r>
          </a:p>
          <a:p>
            <a:endParaRPr lang="en-US" sz="2600" dirty="0"/>
          </a:p>
          <a:p>
            <a:r>
              <a:rPr lang="en-US" sz="2600" b="1" dirty="0"/>
              <a:t>Imbalances in Lung meridian</a:t>
            </a:r>
            <a:r>
              <a:rPr lang="en-US" sz="2600" dirty="0"/>
              <a:t>:  lack of vigor; grief; depression. Tense neck and shoulders; heavy feeling in the head; respiratory issues; congestion of the chest.</a:t>
            </a:r>
          </a:p>
          <a:p>
            <a:endParaRPr lang="en-US" dirty="0"/>
          </a:p>
        </p:txBody>
      </p:sp>
      <p:sp>
        <p:nvSpPr>
          <p:cNvPr id="4" name="Text Placeholder 3"/>
          <p:cNvSpPr>
            <a:spLocks noGrp="1"/>
          </p:cNvSpPr>
          <p:nvPr>
            <p:ph type="body" sz="half" idx="2"/>
          </p:nvPr>
        </p:nvSpPr>
        <p:spPr>
          <a:xfrm>
            <a:off x="457200" y="1435100"/>
            <a:ext cx="3008313" cy="4330227"/>
          </a:xfrm>
        </p:spPr>
        <p:txBody>
          <a:bodyPr/>
          <a:lstStyle/>
          <a:p>
            <a:endParaRPr lang="en-US"/>
          </a:p>
        </p:txBody>
      </p:sp>
      <p:pic>
        <p:nvPicPr>
          <p:cNvPr id="5" name="Picture 4" descr="Screen Shot 2015-10-25 at 11.1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80" y="946360"/>
            <a:ext cx="3204034" cy="5013786"/>
          </a:xfrm>
          <a:prstGeom prst="rect">
            <a:avLst/>
          </a:prstGeom>
        </p:spPr>
      </p:pic>
      <p:sp>
        <p:nvSpPr>
          <p:cNvPr id="6" name="TextBox 5">
            <a:extLst>
              <a:ext uri="{FF2B5EF4-FFF2-40B4-BE49-F238E27FC236}">
                <a16:creationId xmlns:a16="http://schemas.microsoft.com/office/drawing/2014/main" id="{739ED2D1-FD92-250E-FA06-A6CCAFA9FBC9}"/>
              </a:ext>
            </a:extLst>
          </p:cNvPr>
          <p:cNvSpPr txBox="1"/>
          <p:nvPr/>
        </p:nvSpPr>
        <p:spPr>
          <a:xfrm>
            <a:off x="137786" y="6389796"/>
            <a:ext cx="8744733" cy="353943"/>
          </a:xfrm>
          <a:prstGeom prst="rect">
            <a:avLst/>
          </a:prstGeom>
          <a:noFill/>
        </p:spPr>
        <p:txBody>
          <a:bodyPr wrap="square" rtlCol="0">
            <a:spAutoFit/>
          </a:bodyPr>
          <a:lstStyle/>
          <a:p>
            <a:r>
              <a:rPr lang="en-US" sz="1700" dirty="0">
                <a:solidFill>
                  <a:srgbClr val="7030A0"/>
                </a:solidFill>
              </a:rPr>
              <a:t>Kriyas:  New Lungs and Circulation; Lungs, Magnetic Field and Deep Meditation, Har Aerobic Kriya</a:t>
            </a:r>
          </a:p>
        </p:txBody>
      </p:sp>
      <p:sp>
        <p:nvSpPr>
          <p:cNvPr id="7" name="TextBox 6">
            <a:extLst>
              <a:ext uri="{FF2B5EF4-FFF2-40B4-BE49-F238E27FC236}">
                <a16:creationId xmlns:a16="http://schemas.microsoft.com/office/drawing/2014/main" id="{A14E616A-5AEC-FF26-4C82-BAA16004B1EC}"/>
              </a:ext>
            </a:extLst>
          </p:cNvPr>
          <p:cNvSpPr txBox="1"/>
          <p:nvPr/>
        </p:nvSpPr>
        <p:spPr>
          <a:xfrm>
            <a:off x="261481" y="6098027"/>
            <a:ext cx="8279478" cy="323165"/>
          </a:xfrm>
          <a:prstGeom prst="rect">
            <a:avLst/>
          </a:prstGeom>
          <a:noFill/>
        </p:spPr>
        <p:txBody>
          <a:bodyPr wrap="square" rtlCol="0">
            <a:spAutoFit/>
          </a:bodyPr>
          <a:lstStyle/>
          <a:p>
            <a:r>
              <a:rPr lang="en-US" sz="1500" b="1" dirty="0">
                <a:solidFill>
                  <a:srgbClr val="7030A0"/>
                </a:solidFill>
              </a:rPr>
              <a:t>  Postures: Camel pose, boat pose, anything with arm extensions and rotations, cat cow, ego eradicator  </a:t>
            </a:r>
          </a:p>
        </p:txBody>
      </p:sp>
    </p:spTree>
    <p:extLst>
      <p:ext uri="{BB962C8B-B14F-4D97-AF65-F5344CB8AC3E}">
        <p14:creationId xmlns:p14="http://schemas.microsoft.com/office/powerpoint/2010/main" val="6265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0858"/>
          </a:xfrm>
        </p:spPr>
        <p:txBody>
          <a:bodyPr/>
          <a:lstStyle/>
          <a:p>
            <a:r>
              <a:rPr lang="en-US" dirty="0"/>
              <a:t>LARGE INTESTINE - YANG</a:t>
            </a:r>
          </a:p>
        </p:txBody>
      </p:sp>
      <p:sp>
        <p:nvSpPr>
          <p:cNvPr id="3" name="Content Placeholder 2"/>
          <p:cNvSpPr>
            <a:spLocks noGrp="1"/>
          </p:cNvSpPr>
          <p:nvPr>
            <p:ph idx="1"/>
          </p:nvPr>
        </p:nvSpPr>
        <p:spPr>
          <a:xfrm>
            <a:off x="3575050" y="547893"/>
            <a:ext cx="5111750" cy="5578270"/>
          </a:xfrm>
        </p:spPr>
        <p:txBody>
          <a:bodyPr>
            <a:normAutofit lnSpcReduction="10000"/>
          </a:bodyPr>
          <a:lstStyle/>
          <a:p>
            <a:r>
              <a:rPr lang="en-US" sz="1800" dirty="0"/>
              <a:t>The Large Intestine aids the lungs and it functions to process and eliminate food substances taken into the body.  This is the action that serves to clear obstruction of chi./ </a:t>
            </a:r>
            <a:r>
              <a:rPr lang="en-US" sz="1800" dirty="0" err="1"/>
              <a:t>prana</a:t>
            </a:r>
            <a:r>
              <a:rPr lang="en-US" sz="1800" dirty="0"/>
              <a:t>.  It helps to transmit the will of the lungs by expressing it in terms of practical action.  Thus it is known as the minister of transportation of the kingdom of the body. </a:t>
            </a:r>
          </a:p>
          <a:p>
            <a:r>
              <a:rPr lang="en-US" sz="1800" dirty="0"/>
              <a:t>The LI plays a major role in the balance and purity of bodily fluids and assists the lungs in controlling the skin's pores and perspiration.  </a:t>
            </a:r>
          </a:p>
          <a:p>
            <a:r>
              <a:rPr lang="en-US" sz="1800" dirty="0"/>
              <a:t> The action of the diaphragm through proper breathing links the energetic and functional aspects of the lungs and LI.  </a:t>
            </a:r>
          </a:p>
          <a:p>
            <a:r>
              <a:rPr lang="en-US" sz="1800" dirty="0"/>
              <a:t> Psychologically, withholding of one’s feelings effects large intestine energy.  </a:t>
            </a:r>
          </a:p>
          <a:p>
            <a:r>
              <a:rPr lang="en-US" sz="1800" b="1" dirty="0"/>
              <a:t>Imbalances in L.I. meridian</a:t>
            </a:r>
            <a:r>
              <a:rPr lang="en-US" sz="1800" dirty="0"/>
              <a:t>:  Loss of motivation, lethargy and difficulty breathing and eliminating due to lack of exercise; skin problems; constipation; diarrhea</a:t>
            </a:r>
          </a:p>
          <a:p>
            <a:endParaRPr lang="en-US" dirty="0"/>
          </a:p>
          <a:p>
            <a:endParaRPr lang="en-US" dirty="0"/>
          </a:p>
        </p:txBody>
      </p:sp>
      <p:sp>
        <p:nvSpPr>
          <p:cNvPr id="4" name="Text Placeholder 3"/>
          <p:cNvSpPr>
            <a:spLocks noGrp="1"/>
          </p:cNvSpPr>
          <p:nvPr>
            <p:ph type="body" sz="half" idx="2"/>
          </p:nvPr>
        </p:nvSpPr>
        <p:spPr>
          <a:xfrm>
            <a:off x="457200" y="1273222"/>
            <a:ext cx="3008313" cy="4691063"/>
          </a:xfrm>
        </p:spPr>
        <p:txBody>
          <a:bodyPr/>
          <a:lstStyle/>
          <a:p>
            <a:endParaRPr lang="en-US" dirty="0"/>
          </a:p>
        </p:txBody>
      </p:sp>
      <p:pic>
        <p:nvPicPr>
          <p:cNvPr id="5" name="Picture 4" descr="Screen Shot 2015-10-26 at 6.5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29" y="1108239"/>
            <a:ext cx="3180784" cy="4893678"/>
          </a:xfrm>
          <a:prstGeom prst="rect">
            <a:avLst/>
          </a:prstGeom>
        </p:spPr>
      </p:pic>
      <p:sp>
        <p:nvSpPr>
          <p:cNvPr id="6" name="TextBox 5">
            <a:extLst>
              <a:ext uri="{FF2B5EF4-FFF2-40B4-BE49-F238E27FC236}">
                <a16:creationId xmlns:a16="http://schemas.microsoft.com/office/drawing/2014/main" id="{5AB9C230-278E-CDEF-9E70-DA8C5EDEF75C}"/>
              </a:ext>
            </a:extLst>
          </p:cNvPr>
          <p:cNvSpPr txBox="1"/>
          <p:nvPr/>
        </p:nvSpPr>
        <p:spPr>
          <a:xfrm>
            <a:off x="766120" y="6215618"/>
            <a:ext cx="7003392" cy="369332"/>
          </a:xfrm>
          <a:prstGeom prst="rect">
            <a:avLst/>
          </a:prstGeom>
          <a:noFill/>
        </p:spPr>
        <p:txBody>
          <a:bodyPr wrap="none" rtlCol="0">
            <a:spAutoFit/>
          </a:bodyPr>
          <a:lstStyle/>
          <a:p>
            <a:r>
              <a:rPr lang="en-US" dirty="0">
                <a:solidFill>
                  <a:srgbClr val="7030A0"/>
                </a:solidFill>
              </a:rPr>
              <a:t>Postures and Kriyas:  Same or similar to Sm. Intestine postures and kriyas</a:t>
            </a:r>
          </a:p>
        </p:txBody>
      </p:sp>
    </p:spTree>
    <p:extLst>
      <p:ext uri="{BB962C8B-B14F-4D97-AF65-F5344CB8AC3E}">
        <p14:creationId xmlns:p14="http://schemas.microsoft.com/office/powerpoint/2010/main" val="118156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53165"/>
          </a:xfrm>
        </p:spPr>
        <p:txBody>
          <a:bodyPr/>
          <a:lstStyle/>
          <a:p>
            <a:r>
              <a:rPr lang="en-US" dirty="0"/>
              <a:t>KIDNEY MERIDIAN</a:t>
            </a:r>
          </a:p>
        </p:txBody>
      </p:sp>
      <p:sp>
        <p:nvSpPr>
          <p:cNvPr id="3" name="Content Placeholder 2"/>
          <p:cNvSpPr>
            <a:spLocks noGrp="1"/>
          </p:cNvSpPr>
          <p:nvPr>
            <p:ph idx="1"/>
          </p:nvPr>
        </p:nvSpPr>
        <p:spPr>
          <a:xfrm>
            <a:off x="3575050" y="179588"/>
            <a:ext cx="5111750" cy="5946575"/>
          </a:xfrm>
        </p:spPr>
        <p:txBody>
          <a:bodyPr>
            <a:normAutofit fontScale="47500" lnSpcReduction="20000"/>
          </a:bodyPr>
          <a:lstStyle/>
          <a:p>
            <a:endParaRPr lang="en-US" dirty="0"/>
          </a:p>
          <a:p>
            <a:endParaRPr lang="en-US" dirty="0"/>
          </a:p>
          <a:p>
            <a:r>
              <a:rPr lang="en-US" dirty="0"/>
              <a:t>The kidneys are considered to control the essential energy throughout the whole body.  They work to maintain a balance in body fluids, to supply all areas of the body with vital energy through hormonal regulation and to rid the body of impurities.  They correlate to the adrenal glands; to one’s response to stress.  The right kidney reflects the condition of the adrenals and the endocrine system. Dysfunctions in the left kidney are associated with fatigue, hotness to the head.  The left kidney reflects the condition of our water metabolism.  Dysfunctions of the left kidney are associated with edema and /or chilling of the extremities.</a:t>
            </a:r>
          </a:p>
          <a:p>
            <a:endParaRPr lang="en-US" dirty="0"/>
          </a:p>
          <a:p>
            <a:r>
              <a:rPr lang="en-US" dirty="0"/>
              <a:t> work in partnership with the bladder:  vitality and purification</a:t>
            </a:r>
          </a:p>
          <a:p>
            <a:endParaRPr lang="en-US" dirty="0"/>
          </a:p>
          <a:p>
            <a:r>
              <a:rPr lang="en-US" b="1" dirty="0"/>
              <a:t>Strong kidney energy:</a:t>
            </a:r>
            <a:r>
              <a:rPr lang="en-US" dirty="0"/>
              <a:t> wisdom, gentleness, self understanding, perseverance.</a:t>
            </a:r>
          </a:p>
          <a:p>
            <a:pPr marL="0" indent="0">
              <a:buNone/>
            </a:pPr>
            <a:r>
              <a:rPr lang="en-US" dirty="0"/>
              <a:t> </a:t>
            </a:r>
          </a:p>
          <a:p>
            <a:r>
              <a:rPr lang="en-US" b="1" dirty="0"/>
              <a:t>Imbalances in kidney energy</a:t>
            </a:r>
            <a:r>
              <a:rPr lang="en-US" dirty="0"/>
              <a:t>:  fearful; phobic; easily startled; tendency to be anxious; overwork compulsively but lack perseverance to finish what one starts. Lack of luster in the skin; edema; coldness in the lower back; nosebleeds; strong odor in the mouth.</a:t>
            </a:r>
          </a:p>
          <a:p>
            <a:endParaRPr lang="en-US" dirty="0"/>
          </a:p>
        </p:txBody>
      </p:sp>
      <p:sp>
        <p:nvSpPr>
          <p:cNvPr id="4" name="Text Placeholder 3"/>
          <p:cNvSpPr>
            <a:spLocks noGrp="1"/>
          </p:cNvSpPr>
          <p:nvPr>
            <p:ph type="body" sz="half" idx="2"/>
          </p:nvPr>
        </p:nvSpPr>
        <p:spPr>
          <a:xfrm>
            <a:off x="457200" y="1231458"/>
            <a:ext cx="3008313" cy="4894705"/>
          </a:xfrm>
        </p:spPr>
        <p:txBody>
          <a:bodyPr/>
          <a:lstStyle/>
          <a:p>
            <a:endParaRPr lang="en-US" dirty="0"/>
          </a:p>
        </p:txBody>
      </p:sp>
      <p:pic>
        <p:nvPicPr>
          <p:cNvPr id="6" name="Picture 5" descr="Screen Shot 2015-10-25 at 9.3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8238"/>
            <a:ext cx="3575050" cy="5080441"/>
          </a:xfrm>
          <a:prstGeom prst="rect">
            <a:avLst/>
          </a:prstGeom>
        </p:spPr>
      </p:pic>
      <p:sp>
        <p:nvSpPr>
          <p:cNvPr id="5" name="TextBox 4">
            <a:extLst>
              <a:ext uri="{FF2B5EF4-FFF2-40B4-BE49-F238E27FC236}">
                <a16:creationId xmlns:a16="http://schemas.microsoft.com/office/drawing/2014/main" id="{03224F3E-3E6F-DCBE-AFA1-AF522080A63A}"/>
              </a:ext>
            </a:extLst>
          </p:cNvPr>
          <p:cNvSpPr txBox="1"/>
          <p:nvPr/>
        </p:nvSpPr>
        <p:spPr>
          <a:xfrm>
            <a:off x="3684587" y="5512127"/>
            <a:ext cx="5313404" cy="784830"/>
          </a:xfrm>
          <a:prstGeom prst="rect">
            <a:avLst/>
          </a:prstGeom>
          <a:noFill/>
        </p:spPr>
        <p:txBody>
          <a:bodyPr wrap="square" rtlCol="0">
            <a:spAutoFit/>
          </a:bodyPr>
          <a:lstStyle/>
          <a:p>
            <a:r>
              <a:rPr lang="en-US" sz="1500" b="1" dirty="0">
                <a:solidFill>
                  <a:srgbClr val="7030A0"/>
                </a:solidFill>
              </a:rPr>
              <a:t>Postures:  life nerve stretch variations (legs wide), butterfly pose, spinal flexes,   cat cow, pelvic lifts, all back bends, archer pose, frogs, crow squats</a:t>
            </a:r>
          </a:p>
        </p:txBody>
      </p:sp>
      <p:sp>
        <p:nvSpPr>
          <p:cNvPr id="7" name="TextBox 6">
            <a:extLst>
              <a:ext uri="{FF2B5EF4-FFF2-40B4-BE49-F238E27FC236}">
                <a16:creationId xmlns:a16="http://schemas.microsoft.com/office/drawing/2014/main" id="{558B119B-E1D4-12A0-C34A-901E24D16E6C}"/>
              </a:ext>
            </a:extLst>
          </p:cNvPr>
          <p:cNvSpPr txBox="1"/>
          <p:nvPr/>
        </p:nvSpPr>
        <p:spPr>
          <a:xfrm>
            <a:off x="98855" y="6405234"/>
            <a:ext cx="9045145" cy="353943"/>
          </a:xfrm>
          <a:prstGeom prst="rect">
            <a:avLst/>
          </a:prstGeom>
          <a:noFill/>
        </p:spPr>
        <p:txBody>
          <a:bodyPr wrap="square" rtlCol="0">
            <a:spAutoFit/>
          </a:bodyPr>
          <a:lstStyle/>
          <a:p>
            <a:r>
              <a:rPr lang="en-US" sz="1700" dirty="0">
                <a:solidFill>
                  <a:srgbClr val="7030A0"/>
                </a:solidFill>
              </a:rPr>
              <a:t>Kriyas: Exercise set for the kidneys, Relax and Release Fear, Toning the Kidneys, Balance Prana Apana</a:t>
            </a:r>
          </a:p>
        </p:txBody>
      </p:sp>
    </p:spTree>
    <p:extLst>
      <p:ext uri="{BB962C8B-B14F-4D97-AF65-F5344CB8AC3E}">
        <p14:creationId xmlns:p14="http://schemas.microsoft.com/office/powerpoint/2010/main" val="148121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329851"/>
          </a:xfrm>
        </p:spPr>
        <p:txBody>
          <a:bodyPr>
            <a:normAutofit fontScale="90000"/>
          </a:bodyPr>
          <a:lstStyle/>
          <a:p>
            <a:r>
              <a:rPr lang="en-US" dirty="0"/>
              <a:t>BLADDER - YANG</a:t>
            </a:r>
          </a:p>
        </p:txBody>
      </p:sp>
      <p:sp>
        <p:nvSpPr>
          <p:cNvPr id="3" name="Content Placeholder 2"/>
          <p:cNvSpPr>
            <a:spLocks noGrp="1"/>
          </p:cNvSpPr>
          <p:nvPr>
            <p:ph idx="1"/>
          </p:nvPr>
        </p:nvSpPr>
        <p:spPr>
          <a:xfrm>
            <a:off x="3575050" y="901874"/>
            <a:ext cx="5111750" cy="5224289"/>
          </a:xfrm>
        </p:spPr>
        <p:txBody>
          <a:bodyPr>
            <a:normAutofit fontScale="47500" lnSpcReduction="20000"/>
          </a:bodyPr>
          <a:lstStyle/>
          <a:p>
            <a:r>
              <a:rPr lang="en-US" dirty="0"/>
              <a:t>The function of the bladder organ is to store and eliminate the urinary waste the kidneys have passed down.  The bladder meridian is closely related to the balance and functions of the autonomic nervous system as the meridians move up the entire back of the legs, the sides of the spine and up to the head.  Tension and pain along the spine is relieved by stimulating flow of energy along the bladder meridian, as is bringing our nervous system into a more restful space of balance and connection.</a:t>
            </a:r>
          </a:p>
          <a:p>
            <a:pPr marL="0" indent="0">
              <a:buNone/>
            </a:pPr>
            <a:r>
              <a:rPr lang="en-US" dirty="0"/>
              <a:t> </a:t>
            </a:r>
          </a:p>
          <a:p>
            <a:r>
              <a:rPr lang="en-US" b="1" dirty="0"/>
              <a:t>Balanced bladder energy: calmness, </a:t>
            </a:r>
            <a:r>
              <a:rPr lang="en-US" dirty="0"/>
              <a:t>ability to let go and let flow</a:t>
            </a:r>
          </a:p>
          <a:p>
            <a:pPr marL="0" indent="0">
              <a:buNone/>
            </a:pPr>
            <a:r>
              <a:rPr lang="en-US" dirty="0"/>
              <a:t> </a:t>
            </a:r>
          </a:p>
          <a:p>
            <a:r>
              <a:rPr lang="en-US" b="1" dirty="0"/>
              <a:t>Bladder meridian imbalances</a:t>
            </a:r>
            <a:r>
              <a:rPr lang="en-US" dirty="0"/>
              <a:t>:  nervous tension; overreaction; muscles of mid back become rigid and lower back area feels weak; painful sensation in the inside corners of the eyes; oppressive headaches from the back of the head to the root of the nose; chilling from lower abdomen extending through the legs causes increase or decrease in frequency of urination; cystitis; stiffness through back muscles.</a:t>
            </a:r>
          </a:p>
          <a:p>
            <a:pPr marL="0" indent="0">
              <a:buNone/>
            </a:pPr>
            <a:r>
              <a:rPr lang="en-US" dirty="0"/>
              <a:t> </a:t>
            </a:r>
          </a:p>
          <a:p>
            <a:r>
              <a:rPr lang="en-US" dirty="0"/>
              <a:t>Eyes, nose, teeth, reproductive organs and hair all associated with kidneys and bladder.</a:t>
            </a:r>
          </a:p>
          <a:p>
            <a:endParaRPr lang="en-US" dirty="0"/>
          </a:p>
        </p:txBody>
      </p:sp>
      <p:sp>
        <p:nvSpPr>
          <p:cNvPr id="4" name="Text Placeholder 3"/>
          <p:cNvSpPr>
            <a:spLocks noGrp="1"/>
          </p:cNvSpPr>
          <p:nvPr>
            <p:ph type="body" sz="half" idx="2"/>
          </p:nvPr>
        </p:nvSpPr>
        <p:spPr>
          <a:xfrm>
            <a:off x="457200" y="731178"/>
            <a:ext cx="2673121" cy="5759629"/>
          </a:xfrm>
        </p:spPr>
        <p:txBody>
          <a:bodyPr/>
          <a:lstStyle/>
          <a:p>
            <a:endParaRPr lang="en-US" dirty="0"/>
          </a:p>
        </p:txBody>
      </p:sp>
      <p:pic>
        <p:nvPicPr>
          <p:cNvPr id="5" name="Picture 4" descr="Screen Shot 2015-10-25 at 10.44.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731178"/>
            <a:ext cx="2771085" cy="5759629"/>
          </a:xfrm>
          <a:prstGeom prst="rect">
            <a:avLst/>
          </a:prstGeom>
        </p:spPr>
      </p:pic>
      <p:sp>
        <p:nvSpPr>
          <p:cNvPr id="6" name="TextBox 5">
            <a:extLst>
              <a:ext uri="{FF2B5EF4-FFF2-40B4-BE49-F238E27FC236}">
                <a16:creationId xmlns:a16="http://schemas.microsoft.com/office/drawing/2014/main" id="{0D05A157-A682-5F98-A96F-7091FBB2DA07}"/>
              </a:ext>
            </a:extLst>
          </p:cNvPr>
          <p:cNvSpPr txBox="1"/>
          <p:nvPr/>
        </p:nvSpPr>
        <p:spPr>
          <a:xfrm>
            <a:off x="3465513" y="5961413"/>
            <a:ext cx="5678487" cy="553998"/>
          </a:xfrm>
          <a:prstGeom prst="rect">
            <a:avLst/>
          </a:prstGeom>
          <a:noFill/>
        </p:spPr>
        <p:txBody>
          <a:bodyPr wrap="square" rtlCol="0">
            <a:spAutoFit/>
          </a:bodyPr>
          <a:lstStyle/>
          <a:p>
            <a:r>
              <a:rPr lang="en-US" sz="1400" b="1" dirty="0">
                <a:solidFill>
                  <a:srgbClr val="7030A0"/>
                </a:solidFill>
              </a:rPr>
              <a:t>Postures:  Life nerve stretch and variations, forward fold, cat cow, leg lifts</a:t>
            </a:r>
            <a:r>
              <a:rPr lang="en-US" sz="1400" dirty="0">
                <a:solidFill>
                  <a:srgbClr val="7030A0"/>
                </a:solidFill>
              </a:rPr>
              <a:t>,</a:t>
            </a:r>
          </a:p>
          <a:p>
            <a:r>
              <a:rPr lang="en-US" sz="1600" dirty="0">
                <a:solidFill>
                  <a:srgbClr val="7030A0"/>
                </a:solidFill>
              </a:rPr>
              <a:t>Kriyas: Awaken the Diaphragm, Correct Nerve Shallowness, </a:t>
            </a:r>
          </a:p>
        </p:txBody>
      </p:sp>
    </p:spTree>
    <p:extLst>
      <p:ext uri="{BB962C8B-B14F-4D97-AF65-F5344CB8AC3E}">
        <p14:creationId xmlns:p14="http://schemas.microsoft.com/office/powerpoint/2010/main" val="138565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8232</TotalTime>
  <Words>2993</Words>
  <Application>Microsoft Macintosh PowerPoint</Application>
  <PresentationFormat>On-screen Show (4:3)</PresentationFormat>
  <Paragraphs>135</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Times</vt:lpstr>
      <vt:lpstr>Times New Roman</vt:lpstr>
      <vt:lpstr>Office Theme</vt:lpstr>
      <vt:lpstr>MERIDIANS of the BODY</vt:lpstr>
      <vt:lpstr>HEART - YIN</vt:lpstr>
      <vt:lpstr>SMALL INTESTINE - YANG</vt:lpstr>
      <vt:lpstr>PERICARDIUM - YIN</vt:lpstr>
      <vt:lpstr>TRIPLE HEATER - YANG</vt:lpstr>
      <vt:lpstr>LUNGS - YIN</vt:lpstr>
      <vt:lpstr>LARGE INTESTINE - YANG</vt:lpstr>
      <vt:lpstr>KIDNEY MERIDIAN</vt:lpstr>
      <vt:lpstr>BLADDER - YANG</vt:lpstr>
      <vt:lpstr>LIVER MERIDIAN</vt:lpstr>
      <vt:lpstr>GALLBLADDER - YANG</vt:lpstr>
      <vt:lpstr>SPLEEN - YIN</vt:lpstr>
      <vt:lpstr>STOMACH - YANG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MERIDIANS</dc:title>
  <dc:creator>Daphna Dor</dc:creator>
  <cp:lastModifiedBy>daphna guruwant dor</cp:lastModifiedBy>
  <cp:revision>16</cp:revision>
  <dcterms:created xsi:type="dcterms:W3CDTF">2015-10-25T13:37:34Z</dcterms:created>
  <dcterms:modified xsi:type="dcterms:W3CDTF">2024-11-11T00:08:13Z</dcterms:modified>
</cp:coreProperties>
</file>